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Default Extension="bin" ContentType="application/vnd.openxmlformats-officedocument.oleObject"/>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0" r:id="rId6"/>
    <p:sldId id="261" r:id="rId7"/>
    <p:sldId id="262" r:id="rId8"/>
    <p:sldId id="263" r:id="rId9"/>
    <p:sldId id="268" r:id="rId10"/>
    <p:sldId id="264" r:id="rId11"/>
    <p:sldId id="266" r:id="rId12"/>
    <p:sldId id="267" r:id="rId13"/>
    <p:sldId id="269" r:id="rId14"/>
    <p:sldId id="270" r:id="rId15"/>
    <p:sldId id="271" r:id="rId16"/>
    <p:sldId id="274" r:id="rId17"/>
    <p:sldId id="276" r:id="rId18"/>
    <p:sldId id="273" r:id="rId19"/>
    <p:sldId id="275" r:id="rId20"/>
    <p:sldId id="272" r:id="rId21"/>
    <p:sldId id="277" r:id="rId22"/>
    <p:sldId id="278" r:id="rId23"/>
    <p:sldId id="279" r:id="rId24"/>
    <p:sldId id="281" r:id="rId25"/>
    <p:sldId id="280" r:id="rId26"/>
    <p:sldId id="283" r:id="rId27"/>
    <p:sldId id="284" r:id="rId28"/>
    <p:sldId id="285" r:id="rId29"/>
    <p:sldId id="286" r:id="rId30"/>
    <p:sldId id="282" r:id="rId31"/>
  </p:sldIdLst>
  <p:sldSz cx="9144000" cy="6858000" type="screen4x3"/>
  <p:notesSz cx="6858000" cy="9144000"/>
  <p:defaultTextStyle>
    <a:defPPr>
      <a:defRPr lang="hu-H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6248" autoAdjust="0"/>
    <p:restoredTop sz="94660"/>
  </p:normalViewPr>
  <p:slideViewPr>
    <p:cSldViewPr>
      <p:cViewPr varScale="1">
        <p:scale>
          <a:sx n="70" d="100"/>
          <a:sy n="70" d="100"/>
        </p:scale>
        <p:origin x="-1140" y="-102"/>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7.w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Címdia">
    <p:bg>
      <p:bgRef idx="1001">
        <a:schemeClr val="bg1"/>
      </p:bgRef>
    </p:bg>
    <p:spTree>
      <p:nvGrpSpPr>
        <p:cNvPr id="1" name=""/>
        <p:cNvGrpSpPr/>
        <p:nvPr/>
      </p:nvGrpSpPr>
      <p:grpSpPr>
        <a:xfrm>
          <a:off x="0" y="0"/>
          <a:ext cx="0" cy="0"/>
          <a:chOff x="0" y="0"/>
          <a:chExt cx="0" cy="0"/>
        </a:xfrm>
      </p:grpSpPr>
      <p:sp>
        <p:nvSpPr>
          <p:cNvPr id="8" name="Cím 7"/>
          <p:cNvSpPr>
            <a:spLocks noGrp="1"/>
          </p:cNvSpPr>
          <p:nvPr>
            <p:ph type="ctrTitle"/>
          </p:nvPr>
        </p:nvSpPr>
        <p:spPr>
          <a:xfrm>
            <a:off x="2286000" y="3124200"/>
            <a:ext cx="6172200" cy="1894362"/>
          </a:xfrm>
        </p:spPr>
        <p:txBody>
          <a:bodyPr/>
          <a:lstStyle>
            <a:lvl1pPr>
              <a:defRPr b="1"/>
            </a:lvl1pPr>
          </a:lstStyle>
          <a:p>
            <a:r>
              <a:rPr kumimoji="0" lang="hu-HU" smtClean="0"/>
              <a:t>Mintacím szerkesztése</a:t>
            </a:r>
            <a:endParaRPr kumimoji="0" lang="en-US"/>
          </a:p>
        </p:txBody>
      </p:sp>
      <p:sp>
        <p:nvSpPr>
          <p:cNvPr id="9" name="Alcím 8"/>
          <p:cNvSpPr>
            <a:spLocks noGrp="1"/>
          </p:cNvSpPr>
          <p:nvPr>
            <p:ph type="subTitle" idx="1"/>
          </p:nvPr>
        </p:nvSpPr>
        <p:spPr>
          <a:xfrm>
            <a:off x="2286000" y="5003322"/>
            <a:ext cx="6172200" cy="1371600"/>
          </a:xfrm>
        </p:spPr>
        <p:txBody>
          <a:bodyPr/>
          <a:lstStyle>
            <a:lvl1pPr marL="0" indent="0" algn="l">
              <a:buNone/>
              <a:defRPr sz="1800" b="1">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hu-HU" smtClean="0"/>
              <a:t>Alcím mintájának szerkesztése</a:t>
            </a:r>
            <a:endParaRPr kumimoji="0" lang="en-US"/>
          </a:p>
        </p:txBody>
      </p:sp>
      <p:sp>
        <p:nvSpPr>
          <p:cNvPr id="28" name="Dátum helye 27"/>
          <p:cNvSpPr>
            <a:spLocks noGrp="1"/>
          </p:cNvSpPr>
          <p:nvPr>
            <p:ph type="dt" sz="half" idx="10"/>
          </p:nvPr>
        </p:nvSpPr>
        <p:spPr bwMode="auto">
          <a:xfrm rot="5400000">
            <a:off x="7764621" y="1174097"/>
            <a:ext cx="2286000" cy="381000"/>
          </a:xfrm>
        </p:spPr>
        <p:txBody>
          <a:bodyPr/>
          <a:lstStyle/>
          <a:p>
            <a:fld id="{08DCDE75-89FD-47D4-96B5-7D53BD2E92D4}" type="datetimeFigureOut">
              <a:rPr lang="hu-HU" smtClean="0"/>
              <a:pPr/>
              <a:t>2010.03.18.</a:t>
            </a:fld>
            <a:endParaRPr lang="hu-HU"/>
          </a:p>
        </p:txBody>
      </p:sp>
      <p:sp>
        <p:nvSpPr>
          <p:cNvPr id="17" name="Élőláb helye 16"/>
          <p:cNvSpPr>
            <a:spLocks noGrp="1"/>
          </p:cNvSpPr>
          <p:nvPr>
            <p:ph type="ftr" sz="quarter" idx="11"/>
          </p:nvPr>
        </p:nvSpPr>
        <p:spPr bwMode="auto">
          <a:xfrm rot="5400000">
            <a:off x="7077269" y="4181669"/>
            <a:ext cx="3657600" cy="384048"/>
          </a:xfrm>
        </p:spPr>
        <p:txBody>
          <a:bodyPr/>
          <a:lstStyle/>
          <a:p>
            <a:endParaRPr lang="hu-HU"/>
          </a:p>
        </p:txBody>
      </p:sp>
      <p:sp>
        <p:nvSpPr>
          <p:cNvPr id="10" name="Téglalap 9"/>
          <p:cNvSpPr/>
          <p:nvPr/>
        </p:nvSpPr>
        <p:spPr bwMode="auto">
          <a:xfrm>
            <a:off x="381000" y="0"/>
            <a:ext cx="609600" cy="6858000"/>
          </a:xfrm>
          <a:prstGeom prst="rect">
            <a:avLst/>
          </a:prstGeom>
          <a:solidFill>
            <a:schemeClr val="accent1">
              <a:tint val="60000"/>
              <a:alpha val="54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Téglalap 11"/>
          <p:cNvSpPr/>
          <p:nvPr/>
        </p:nvSpPr>
        <p:spPr bwMode="auto">
          <a:xfrm>
            <a:off x="276336" y="0"/>
            <a:ext cx="104664" cy="6858000"/>
          </a:xfrm>
          <a:prstGeom prst="rect">
            <a:avLst/>
          </a:prstGeom>
          <a:solidFill>
            <a:schemeClr val="accent1">
              <a:tint val="40000"/>
              <a:alpha val="36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4" name="Téglalap 13"/>
          <p:cNvSpPr/>
          <p:nvPr/>
        </p:nvSpPr>
        <p:spPr bwMode="auto">
          <a:xfrm>
            <a:off x="990600" y="0"/>
            <a:ext cx="181872" cy="6858000"/>
          </a:xfrm>
          <a:prstGeom prst="rect">
            <a:avLst/>
          </a:prstGeom>
          <a:solidFill>
            <a:schemeClr val="accent1">
              <a:tint val="40000"/>
              <a:alpha val="7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9" name="Téglalap 18"/>
          <p:cNvSpPr/>
          <p:nvPr/>
        </p:nvSpPr>
        <p:spPr bwMode="auto">
          <a:xfrm>
            <a:off x="1141320" y="0"/>
            <a:ext cx="230280" cy="6858000"/>
          </a:xfrm>
          <a:prstGeom prst="rect">
            <a:avLst/>
          </a:prstGeom>
          <a:solidFill>
            <a:schemeClr val="accent1">
              <a:tint val="20000"/>
              <a:alpha val="7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Egyenes összekötő 10"/>
          <p:cNvSpPr>
            <a:spLocks noChangeShapeType="1"/>
          </p:cNvSpPr>
          <p:nvPr/>
        </p:nvSpPr>
        <p:spPr bwMode="auto">
          <a:xfrm>
            <a:off x="106344" y="0"/>
            <a:ext cx="0" cy="6858000"/>
          </a:xfrm>
          <a:prstGeom prst="line">
            <a:avLst/>
          </a:prstGeom>
          <a:noFill/>
          <a:ln w="57150" cap="flat" cmpd="sng" algn="ctr">
            <a:solidFill>
              <a:schemeClr val="accent1">
                <a:tint val="60000"/>
                <a:alpha val="7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8" name="Egyenes összekötő 17"/>
          <p:cNvSpPr>
            <a:spLocks noChangeShapeType="1"/>
          </p:cNvSpPr>
          <p:nvPr/>
        </p:nvSpPr>
        <p:spPr bwMode="auto">
          <a:xfrm>
            <a:off x="914400" y="0"/>
            <a:ext cx="0" cy="6858000"/>
          </a:xfrm>
          <a:prstGeom prst="line">
            <a:avLst/>
          </a:prstGeom>
          <a:noFill/>
          <a:ln w="57150" cap="flat" cmpd="sng" algn="ctr">
            <a:solidFill>
              <a:schemeClr val="accent1">
                <a:tint val="20000"/>
                <a:alpha val="8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0" name="Egyenes összekötő 19"/>
          <p:cNvSpPr>
            <a:spLocks noChangeShapeType="1"/>
          </p:cNvSpPr>
          <p:nvPr/>
        </p:nvSpPr>
        <p:spPr bwMode="auto">
          <a:xfrm>
            <a:off x="854112" y="0"/>
            <a:ext cx="0" cy="6858000"/>
          </a:xfrm>
          <a:prstGeom prst="line">
            <a:avLst/>
          </a:prstGeom>
          <a:noFill/>
          <a:ln w="5715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6" name="Egyenes összekötő 15"/>
          <p:cNvSpPr>
            <a:spLocks noChangeShapeType="1"/>
          </p:cNvSpPr>
          <p:nvPr/>
        </p:nvSpPr>
        <p:spPr bwMode="auto">
          <a:xfrm>
            <a:off x="1726640" y="0"/>
            <a:ext cx="0" cy="6858000"/>
          </a:xfrm>
          <a:prstGeom prst="line">
            <a:avLst/>
          </a:prstGeom>
          <a:noFill/>
          <a:ln w="28575" cap="flat" cmpd="sng" algn="ctr">
            <a:solidFill>
              <a:schemeClr val="accent1">
                <a:tint val="60000"/>
                <a:alpha val="82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5" name="Egyenes összekötő 14"/>
          <p:cNvSpPr>
            <a:spLocks noChangeShapeType="1"/>
          </p:cNvSpPr>
          <p:nvPr/>
        </p:nvSpPr>
        <p:spPr bwMode="auto">
          <a:xfrm>
            <a:off x="1066800" y="0"/>
            <a:ext cx="0" cy="6858000"/>
          </a:xfrm>
          <a:prstGeom prst="line">
            <a:avLst/>
          </a:prstGeom>
          <a:noFill/>
          <a:ln w="9525"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2" name="Egyenes összekötő 21"/>
          <p:cNvSpPr>
            <a:spLocks noChangeShapeType="1"/>
          </p:cNvSpPr>
          <p:nvPr/>
        </p:nvSpPr>
        <p:spPr bwMode="auto">
          <a:xfrm>
            <a:off x="9113856"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7" name="Téglalap 26"/>
          <p:cNvSpPr/>
          <p:nvPr/>
        </p:nvSpPr>
        <p:spPr bwMode="auto">
          <a:xfrm>
            <a:off x="1219200" y="0"/>
            <a:ext cx="76200" cy="6858000"/>
          </a:xfrm>
          <a:prstGeom prst="rect">
            <a:avLst/>
          </a:prstGeom>
          <a:solidFill>
            <a:schemeClr val="accent1">
              <a:tint val="60000"/>
              <a:alpha val="5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1" name="Ellipszis 20"/>
          <p:cNvSpPr/>
          <p:nvPr/>
        </p:nvSpPr>
        <p:spPr bwMode="auto">
          <a:xfrm>
            <a:off x="609600" y="3429000"/>
            <a:ext cx="1295400" cy="1295400"/>
          </a:xfrm>
          <a:prstGeom prst="ellipse">
            <a:avLst/>
          </a:prstGeom>
          <a:solidFill>
            <a:schemeClr val="accent1"/>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Ellipszis 22"/>
          <p:cNvSpPr/>
          <p:nvPr/>
        </p:nvSpPr>
        <p:spPr bwMode="auto">
          <a:xfrm>
            <a:off x="1309632" y="4866752"/>
            <a:ext cx="641424" cy="641424"/>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4" name="Ellipszis 23"/>
          <p:cNvSpPr/>
          <p:nvPr/>
        </p:nvSpPr>
        <p:spPr bwMode="auto">
          <a:xfrm>
            <a:off x="1091080" y="5500632"/>
            <a:ext cx="137160" cy="13716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6" name="Ellipszis 25"/>
          <p:cNvSpPr/>
          <p:nvPr/>
        </p:nvSpPr>
        <p:spPr bwMode="auto">
          <a:xfrm>
            <a:off x="1664208" y="5788152"/>
            <a:ext cx="274320" cy="27432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5" name="Ellipszis 24"/>
          <p:cNvSpPr/>
          <p:nvPr/>
        </p:nvSpPr>
        <p:spPr>
          <a:xfrm>
            <a:off x="1905000" y="4495800"/>
            <a:ext cx="365760" cy="365760"/>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9" name="Dia számának helye 28"/>
          <p:cNvSpPr>
            <a:spLocks noGrp="1"/>
          </p:cNvSpPr>
          <p:nvPr>
            <p:ph type="sldNum" sz="quarter" idx="12"/>
          </p:nvPr>
        </p:nvSpPr>
        <p:spPr bwMode="auto">
          <a:xfrm>
            <a:off x="1325544" y="4928702"/>
            <a:ext cx="609600" cy="517524"/>
          </a:xfrm>
        </p:spPr>
        <p:txBody>
          <a:bodyPr/>
          <a:lstStyle/>
          <a:p>
            <a:fld id="{7D901B6B-DBA4-45B4-AC3D-5BEE23A6DF66}" type="slidenum">
              <a:rPr lang="hu-HU" smtClean="0"/>
              <a:pPr/>
              <a:t>‹#›</a:t>
            </a:fld>
            <a:endParaRPr lang="hu-HU"/>
          </a:p>
        </p:txBody>
      </p:sp>
    </p:spTree>
  </p:cSld>
  <p:clrMapOvr>
    <a:overrideClrMapping bg1="lt1" tx1="dk1" bg2="lt2" tx2="dk2" accent1="accent1" accent2="accent2" accent3="accent3" accent4="accent4" accent5="accent5" accent6="accent6" hlink="hlink" folHlink="folHlink"/>
  </p:clrMapOvr>
  <p:transition>
    <p:dissolv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Cím és függőleges szöveg">
    <p:spTree>
      <p:nvGrpSpPr>
        <p:cNvPr id="1" name=""/>
        <p:cNvGrpSpPr/>
        <p:nvPr/>
      </p:nvGrpSpPr>
      <p:grpSpPr>
        <a:xfrm>
          <a:off x="0" y="0"/>
          <a:ext cx="0" cy="0"/>
          <a:chOff x="0" y="0"/>
          <a:chExt cx="0" cy="0"/>
        </a:xfrm>
      </p:grpSpPr>
      <p:sp>
        <p:nvSpPr>
          <p:cNvPr id="2" name="Cím 1"/>
          <p:cNvSpPr>
            <a:spLocks noGrp="1"/>
          </p:cNvSpPr>
          <p:nvPr>
            <p:ph type="title"/>
          </p:nvPr>
        </p:nvSpPr>
        <p:spPr/>
        <p:txBody>
          <a:bodyPr/>
          <a:lstStyle/>
          <a:p>
            <a:r>
              <a:rPr kumimoji="0" lang="hu-HU" smtClean="0"/>
              <a:t>Mintacím szerkesztése</a:t>
            </a:r>
            <a:endParaRPr kumimoji="0" lang="en-US"/>
          </a:p>
        </p:txBody>
      </p:sp>
      <p:sp>
        <p:nvSpPr>
          <p:cNvPr id="3" name="Függőleges szöveg helye 2"/>
          <p:cNvSpPr>
            <a:spLocks noGrp="1"/>
          </p:cNvSpPr>
          <p:nvPr>
            <p:ph type="body" orient="vert" idx="1"/>
          </p:nvPr>
        </p:nvSpPr>
        <p:spPr/>
        <p:txBody>
          <a:bodyPr vert="eaVert"/>
          <a:lstStyle/>
          <a:p>
            <a:pPr lvl="0" eaLnBrk="1" latinLnBrk="0" hangingPunct="1"/>
            <a:r>
              <a:rPr lang="hu-HU" smtClean="0"/>
              <a:t>Mintaszöveg szerkesztése</a:t>
            </a:r>
          </a:p>
          <a:p>
            <a:pPr lvl="1" eaLnBrk="1" latinLnBrk="0" hangingPunct="1"/>
            <a:r>
              <a:rPr lang="hu-HU" smtClean="0"/>
              <a:t>Második szint</a:t>
            </a:r>
          </a:p>
          <a:p>
            <a:pPr lvl="2" eaLnBrk="1" latinLnBrk="0" hangingPunct="1"/>
            <a:r>
              <a:rPr lang="hu-HU" smtClean="0"/>
              <a:t>Harmadik szint</a:t>
            </a:r>
          </a:p>
          <a:p>
            <a:pPr lvl="3" eaLnBrk="1" latinLnBrk="0" hangingPunct="1"/>
            <a:r>
              <a:rPr lang="hu-HU" smtClean="0"/>
              <a:t>Negyedik szint</a:t>
            </a:r>
          </a:p>
          <a:p>
            <a:pPr lvl="4" eaLnBrk="1" latinLnBrk="0" hangingPunct="1"/>
            <a:r>
              <a:rPr lang="hu-HU" smtClean="0"/>
              <a:t>Ötödik szint</a:t>
            </a:r>
            <a:endParaRPr kumimoji="0" lang="en-US"/>
          </a:p>
        </p:txBody>
      </p:sp>
      <p:sp>
        <p:nvSpPr>
          <p:cNvPr id="4" name="Dátum helye 3"/>
          <p:cNvSpPr>
            <a:spLocks noGrp="1"/>
          </p:cNvSpPr>
          <p:nvPr>
            <p:ph type="dt" sz="half" idx="10"/>
          </p:nvPr>
        </p:nvSpPr>
        <p:spPr/>
        <p:txBody>
          <a:bodyPr/>
          <a:lstStyle/>
          <a:p>
            <a:fld id="{08DCDE75-89FD-47D4-96B5-7D53BD2E92D4}" type="datetimeFigureOut">
              <a:rPr lang="hu-HU" smtClean="0"/>
              <a:pPr/>
              <a:t>2010.03.18.</a:t>
            </a:fld>
            <a:endParaRPr lang="hu-HU"/>
          </a:p>
        </p:txBody>
      </p:sp>
      <p:sp>
        <p:nvSpPr>
          <p:cNvPr id="5" name="Élőláb helye 4"/>
          <p:cNvSpPr>
            <a:spLocks noGrp="1"/>
          </p:cNvSpPr>
          <p:nvPr>
            <p:ph type="ftr" sz="quarter" idx="11"/>
          </p:nvPr>
        </p:nvSpPr>
        <p:spPr/>
        <p:txBody>
          <a:bodyPr/>
          <a:lstStyle/>
          <a:p>
            <a:endParaRPr lang="hu-HU"/>
          </a:p>
        </p:txBody>
      </p:sp>
      <p:sp>
        <p:nvSpPr>
          <p:cNvPr id="6" name="Dia számának helye 5"/>
          <p:cNvSpPr>
            <a:spLocks noGrp="1"/>
          </p:cNvSpPr>
          <p:nvPr>
            <p:ph type="sldNum" sz="quarter" idx="12"/>
          </p:nvPr>
        </p:nvSpPr>
        <p:spPr/>
        <p:txBody>
          <a:bodyPr/>
          <a:lstStyle/>
          <a:p>
            <a:fld id="{7D901B6B-DBA4-45B4-AC3D-5BEE23A6DF66}" type="slidenum">
              <a:rPr lang="hu-HU" smtClean="0"/>
              <a:pPr/>
              <a:t>‹#›</a:t>
            </a:fld>
            <a:endParaRPr lang="hu-HU"/>
          </a:p>
        </p:txBody>
      </p:sp>
    </p:spTree>
  </p:cSld>
  <p:clrMapOvr>
    <a:masterClrMapping/>
  </p:clrMapOvr>
  <p:transition>
    <p:dissolv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Függőleges cím és szöveg">
    <p:spTree>
      <p:nvGrpSpPr>
        <p:cNvPr id="1" name=""/>
        <p:cNvGrpSpPr/>
        <p:nvPr/>
      </p:nvGrpSpPr>
      <p:grpSpPr>
        <a:xfrm>
          <a:off x="0" y="0"/>
          <a:ext cx="0" cy="0"/>
          <a:chOff x="0" y="0"/>
          <a:chExt cx="0" cy="0"/>
        </a:xfrm>
      </p:grpSpPr>
      <p:sp>
        <p:nvSpPr>
          <p:cNvPr id="2" name="Függőleges cím 1"/>
          <p:cNvSpPr>
            <a:spLocks noGrp="1"/>
          </p:cNvSpPr>
          <p:nvPr>
            <p:ph type="title" orient="vert"/>
          </p:nvPr>
        </p:nvSpPr>
        <p:spPr>
          <a:xfrm>
            <a:off x="6629400" y="274639"/>
            <a:ext cx="1676400" cy="5851525"/>
          </a:xfrm>
        </p:spPr>
        <p:txBody>
          <a:bodyPr vert="eaVert"/>
          <a:lstStyle/>
          <a:p>
            <a:r>
              <a:rPr kumimoji="0" lang="hu-HU" smtClean="0"/>
              <a:t>Mintacím szerkesztése</a:t>
            </a:r>
            <a:endParaRPr kumimoji="0" lang="en-US"/>
          </a:p>
        </p:txBody>
      </p:sp>
      <p:sp>
        <p:nvSpPr>
          <p:cNvPr id="3" name="Függőleges szöveg helye 2"/>
          <p:cNvSpPr>
            <a:spLocks noGrp="1"/>
          </p:cNvSpPr>
          <p:nvPr>
            <p:ph type="body" orient="vert" idx="1"/>
          </p:nvPr>
        </p:nvSpPr>
        <p:spPr>
          <a:xfrm>
            <a:off x="457200" y="274638"/>
            <a:ext cx="6019800" cy="5851525"/>
          </a:xfrm>
        </p:spPr>
        <p:txBody>
          <a:bodyPr vert="eaVert"/>
          <a:lstStyle/>
          <a:p>
            <a:pPr lvl="0" eaLnBrk="1" latinLnBrk="0" hangingPunct="1"/>
            <a:r>
              <a:rPr lang="hu-HU" smtClean="0"/>
              <a:t>Mintaszöveg szerkesztése</a:t>
            </a:r>
          </a:p>
          <a:p>
            <a:pPr lvl="1" eaLnBrk="1" latinLnBrk="0" hangingPunct="1"/>
            <a:r>
              <a:rPr lang="hu-HU" smtClean="0"/>
              <a:t>Második szint</a:t>
            </a:r>
          </a:p>
          <a:p>
            <a:pPr lvl="2" eaLnBrk="1" latinLnBrk="0" hangingPunct="1"/>
            <a:r>
              <a:rPr lang="hu-HU" smtClean="0"/>
              <a:t>Harmadik szint</a:t>
            </a:r>
          </a:p>
          <a:p>
            <a:pPr lvl="3" eaLnBrk="1" latinLnBrk="0" hangingPunct="1"/>
            <a:r>
              <a:rPr lang="hu-HU" smtClean="0"/>
              <a:t>Negyedik szint</a:t>
            </a:r>
          </a:p>
          <a:p>
            <a:pPr lvl="4" eaLnBrk="1" latinLnBrk="0" hangingPunct="1"/>
            <a:r>
              <a:rPr lang="hu-HU" smtClean="0"/>
              <a:t>Ötödik szint</a:t>
            </a:r>
            <a:endParaRPr kumimoji="0" lang="en-US"/>
          </a:p>
        </p:txBody>
      </p:sp>
      <p:sp>
        <p:nvSpPr>
          <p:cNvPr id="4" name="Dátum helye 3"/>
          <p:cNvSpPr>
            <a:spLocks noGrp="1"/>
          </p:cNvSpPr>
          <p:nvPr>
            <p:ph type="dt" sz="half" idx="10"/>
          </p:nvPr>
        </p:nvSpPr>
        <p:spPr/>
        <p:txBody>
          <a:bodyPr/>
          <a:lstStyle/>
          <a:p>
            <a:fld id="{08DCDE75-89FD-47D4-96B5-7D53BD2E92D4}" type="datetimeFigureOut">
              <a:rPr lang="hu-HU" smtClean="0"/>
              <a:pPr/>
              <a:t>2010.03.18.</a:t>
            </a:fld>
            <a:endParaRPr lang="hu-HU"/>
          </a:p>
        </p:txBody>
      </p:sp>
      <p:sp>
        <p:nvSpPr>
          <p:cNvPr id="5" name="Élőláb helye 4"/>
          <p:cNvSpPr>
            <a:spLocks noGrp="1"/>
          </p:cNvSpPr>
          <p:nvPr>
            <p:ph type="ftr" sz="quarter" idx="11"/>
          </p:nvPr>
        </p:nvSpPr>
        <p:spPr/>
        <p:txBody>
          <a:bodyPr/>
          <a:lstStyle/>
          <a:p>
            <a:endParaRPr lang="hu-HU"/>
          </a:p>
        </p:txBody>
      </p:sp>
      <p:sp>
        <p:nvSpPr>
          <p:cNvPr id="6" name="Dia számának helye 5"/>
          <p:cNvSpPr>
            <a:spLocks noGrp="1"/>
          </p:cNvSpPr>
          <p:nvPr>
            <p:ph type="sldNum" sz="quarter" idx="12"/>
          </p:nvPr>
        </p:nvSpPr>
        <p:spPr/>
        <p:txBody>
          <a:bodyPr/>
          <a:lstStyle/>
          <a:p>
            <a:fld id="{7D901B6B-DBA4-45B4-AC3D-5BEE23A6DF66}" type="slidenum">
              <a:rPr lang="hu-HU" smtClean="0"/>
              <a:pPr/>
              <a:t>‹#›</a:t>
            </a:fld>
            <a:endParaRPr lang="hu-HU"/>
          </a:p>
        </p:txBody>
      </p:sp>
    </p:spTree>
  </p:cSld>
  <p:clrMapOvr>
    <a:masterClrMapping/>
  </p:clrMapOvr>
  <p:transition>
    <p:dissolv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Cím és tartalom">
    <p:spTree>
      <p:nvGrpSpPr>
        <p:cNvPr id="1" name=""/>
        <p:cNvGrpSpPr/>
        <p:nvPr/>
      </p:nvGrpSpPr>
      <p:grpSpPr>
        <a:xfrm>
          <a:off x="0" y="0"/>
          <a:ext cx="0" cy="0"/>
          <a:chOff x="0" y="0"/>
          <a:chExt cx="0" cy="0"/>
        </a:xfrm>
      </p:grpSpPr>
      <p:sp>
        <p:nvSpPr>
          <p:cNvPr id="2" name="Cím 1"/>
          <p:cNvSpPr>
            <a:spLocks noGrp="1"/>
          </p:cNvSpPr>
          <p:nvPr>
            <p:ph type="title"/>
          </p:nvPr>
        </p:nvSpPr>
        <p:spPr/>
        <p:txBody>
          <a:bodyPr/>
          <a:lstStyle/>
          <a:p>
            <a:r>
              <a:rPr kumimoji="0" lang="hu-HU" smtClean="0"/>
              <a:t>Mintacím szerkesztése</a:t>
            </a:r>
            <a:endParaRPr kumimoji="0" lang="en-US"/>
          </a:p>
        </p:txBody>
      </p:sp>
      <p:sp>
        <p:nvSpPr>
          <p:cNvPr id="8" name="Tartalom helye 7"/>
          <p:cNvSpPr>
            <a:spLocks noGrp="1"/>
          </p:cNvSpPr>
          <p:nvPr>
            <p:ph sz="quarter" idx="1"/>
          </p:nvPr>
        </p:nvSpPr>
        <p:spPr>
          <a:xfrm>
            <a:off x="457200" y="1600200"/>
            <a:ext cx="7467600" cy="4873752"/>
          </a:xfrm>
        </p:spPr>
        <p:txBody>
          <a:bodyPr/>
          <a:lstStyle/>
          <a:p>
            <a:pPr lvl="0" eaLnBrk="1" latinLnBrk="0" hangingPunct="1"/>
            <a:r>
              <a:rPr lang="hu-HU" smtClean="0"/>
              <a:t>Mintaszöveg szerkesztése</a:t>
            </a:r>
          </a:p>
          <a:p>
            <a:pPr lvl="1" eaLnBrk="1" latinLnBrk="0" hangingPunct="1"/>
            <a:r>
              <a:rPr lang="hu-HU" smtClean="0"/>
              <a:t>Második szint</a:t>
            </a:r>
          </a:p>
          <a:p>
            <a:pPr lvl="2" eaLnBrk="1" latinLnBrk="0" hangingPunct="1"/>
            <a:r>
              <a:rPr lang="hu-HU" smtClean="0"/>
              <a:t>Harmadik szint</a:t>
            </a:r>
          </a:p>
          <a:p>
            <a:pPr lvl="3" eaLnBrk="1" latinLnBrk="0" hangingPunct="1"/>
            <a:r>
              <a:rPr lang="hu-HU" smtClean="0"/>
              <a:t>Negyedik szint</a:t>
            </a:r>
          </a:p>
          <a:p>
            <a:pPr lvl="4" eaLnBrk="1" latinLnBrk="0" hangingPunct="1"/>
            <a:r>
              <a:rPr lang="hu-HU" smtClean="0"/>
              <a:t>Ötödik szint</a:t>
            </a:r>
            <a:endParaRPr kumimoji="0" lang="en-US"/>
          </a:p>
        </p:txBody>
      </p:sp>
      <p:sp>
        <p:nvSpPr>
          <p:cNvPr id="7" name="Dátum helye 6"/>
          <p:cNvSpPr>
            <a:spLocks noGrp="1"/>
          </p:cNvSpPr>
          <p:nvPr>
            <p:ph type="dt" sz="half" idx="14"/>
          </p:nvPr>
        </p:nvSpPr>
        <p:spPr/>
        <p:txBody>
          <a:bodyPr rtlCol="0"/>
          <a:lstStyle/>
          <a:p>
            <a:fld id="{08DCDE75-89FD-47D4-96B5-7D53BD2E92D4}" type="datetimeFigureOut">
              <a:rPr lang="hu-HU" smtClean="0"/>
              <a:pPr/>
              <a:t>2010.03.18.</a:t>
            </a:fld>
            <a:endParaRPr lang="hu-HU"/>
          </a:p>
        </p:txBody>
      </p:sp>
      <p:sp>
        <p:nvSpPr>
          <p:cNvPr id="9" name="Dia számának helye 8"/>
          <p:cNvSpPr>
            <a:spLocks noGrp="1"/>
          </p:cNvSpPr>
          <p:nvPr>
            <p:ph type="sldNum" sz="quarter" idx="15"/>
          </p:nvPr>
        </p:nvSpPr>
        <p:spPr/>
        <p:txBody>
          <a:bodyPr rtlCol="0"/>
          <a:lstStyle/>
          <a:p>
            <a:fld id="{7D901B6B-DBA4-45B4-AC3D-5BEE23A6DF66}" type="slidenum">
              <a:rPr lang="hu-HU" smtClean="0"/>
              <a:pPr/>
              <a:t>‹#›</a:t>
            </a:fld>
            <a:endParaRPr lang="hu-HU"/>
          </a:p>
        </p:txBody>
      </p:sp>
      <p:sp>
        <p:nvSpPr>
          <p:cNvPr id="10" name="Élőláb helye 9"/>
          <p:cNvSpPr>
            <a:spLocks noGrp="1"/>
          </p:cNvSpPr>
          <p:nvPr>
            <p:ph type="ftr" sz="quarter" idx="16"/>
          </p:nvPr>
        </p:nvSpPr>
        <p:spPr/>
        <p:txBody>
          <a:bodyPr rtlCol="0"/>
          <a:lstStyle/>
          <a:p>
            <a:endParaRPr lang="hu-HU"/>
          </a:p>
        </p:txBody>
      </p:sp>
    </p:spTree>
  </p:cSld>
  <p:clrMapOvr>
    <a:masterClrMapping/>
  </p:clrMapOvr>
  <p:transition>
    <p:dissolv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zakaszfejléc">
    <p:bg>
      <p:bgRef idx="1001">
        <a:schemeClr val="bg2"/>
      </p:bgRef>
    </p:bg>
    <p:spTree>
      <p:nvGrpSpPr>
        <p:cNvPr id="1" name=""/>
        <p:cNvGrpSpPr/>
        <p:nvPr/>
      </p:nvGrpSpPr>
      <p:grpSpPr>
        <a:xfrm>
          <a:off x="0" y="0"/>
          <a:ext cx="0" cy="0"/>
          <a:chOff x="0" y="0"/>
          <a:chExt cx="0" cy="0"/>
        </a:xfrm>
      </p:grpSpPr>
      <p:sp>
        <p:nvSpPr>
          <p:cNvPr id="2" name="Cím 1"/>
          <p:cNvSpPr>
            <a:spLocks noGrp="1"/>
          </p:cNvSpPr>
          <p:nvPr>
            <p:ph type="title"/>
          </p:nvPr>
        </p:nvSpPr>
        <p:spPr>
          <a:xfrm>
            <a:off x="2286000" y="2895600"/>
            <a:ext cx="6172200" cy="2053590"/>
          </a:xfrm>
        </p:spPr>
        <p:txBody>
          <a:bodyPr/>
          <a:lstStyle>
            <a:lvl1pPr algn="l">
              <a:buNone/>
              <a:defRPr sz="3000" b="1" cap="small" baseline="0"/>
            </a:lvl1pPr>
          </a:lstStyle>
          <a:p>
            <a:r>
              <a:rPr kumimoji="0" lang="hu-HU" smtClean="0"/>
              <a:t>Mintacím szerkesztése</a:t>
            </a:r>
            <a:endParaRPr kumimoji="0" lang="en-US"/>
          </a:p>
        </p:txBody>
      </p:sp>
      <p:sp>
        <p:nvSpPr>
          <p:cNvPr id="3" name="Szöveg helye 2"/>
          <p:cNvSpPr>
            <a:spLocks noGrp="1"/>
          </p:cNvSpPr>
          <p:nvPr>
            <p:ph type="body" idx="1"/>
          </p:nvPr>
        </p:nvSpPr>
        <p:spPr>
          <a:xfrm>
            <a:off x="2286000" y="5010150"/>
            <a:ext cx="6172200" cy="1371600"/>
          </a:xfrm>
        </p:spPr>
        <p:txBody>
          <a:bodyPr anchor="t"/>
          <a:lstStyle>
            <a:lvl1pPr marL="0" indent="0">
              <a:buNone/>
              <a:defRPr sz="1800" b="1">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hu-HU" smtClean="0"/>
              <a:t>Mintaszöveg szerkesztése</a:t>
            </a:r>
          </a:p>
        </p:txBody>
      </p:sp>
      <p:sp>
        <p:nvSpPr>
          <p:cNvPr id="4" name="Dátum helye 3"/>
          <p:cNvSpPr>
            <a:spLocks noGrp="1"/>
          </p:cNvSpPr>
          <p:nvPr>
            <p:ph type="dt" sz="half" idx="10"/>
          </p:nvPr>
        </p:nvSpPr>
        <p:spPr bwMode="auto">
          <a:xfrm rot="5400000">
            <a:off x="7763256" y="1170432"/>
            <a:ext cx="2286000" cy="381000"/>
          </a:xfrm>
        </p:spPr>
        <p:txBody>
          <a:bodyPr/>
          <a:lstStyle/>
          <a:p>
            <a:fld id="{08DCDE75-89FD-47D4-96B5-7D53BD2E92D4}" type="datetimeFigureOut">
              <a:rPr lang="hu-HU" smtClean="0"/>
              <a:pPr/>
              <a:t>2010.03.18.</a:t>
            </a:fld>
            <a:endParaRPr lang="hu-HU"/>
          </a:p>
        </p:txBody>
      </p:sp>
      <p:sp>
        <p:nvSpPr>
          <p:cNvPr id="5" name="Élőláb helye 4"/>
          <p:cNvSpPr>
            <a:spLocks noGrp="1"/>
          </p:cNvSpPr>
          <p:nvPr>
            <p:ph type="ftr" sz="quarter" idx="11"/>
          </p:nvPr>
        </p:nvSpPr>
        <p:spPr bwMode="auto">
          <a:xfrm rot="5400000">
            <a:off x="7077456" y="4178808"/>
            <a:ext cx="3657600" cy="384048"/>
          </a:xfrm>
        </p:spPr>
        <p:txBody>
          <a:bodyPr/>
          <a:lstStyle/>
          <a:p>
            <a:endParaRPr lang="hu-HU"/>
          </a:p>
        </p:txBody>
      </p:sp>
      <p:sp>
        <p:nvSpPr>
          <p:cNvPr id="9" name="Téglalap 8"/>
          <p:cNvSpPr/>
          <p:nvPr/>
        </p:nvSpPr>
        <p:spPr bwMode="auto">
          <a:xfrm>
            <a:off x="381000" y="0"/>
            <a:ext cx="609600" cy="6858000"/>
          </a:xfrm>
          <a:prstGeom prst="rect">
            <a:avLst/>
          </a:prstGeom>
          <a:solidFill>
            <a:schemeClr val="accent1">
              <a:tint val="60000"/>
              <a:alpha val="54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Téglalap 9"/>
          <p:cNvSpPr/>
          <p:nvPr/>
        </p:nvSpPr>
        <p:spPr bwMode="auto">
          <a:xfrm>
            <a:off x="276336" y="0"/>
            <a:ext cx="104664" cy="6858000"/>
          </a:xfrm>
          <a:prstGeom prst="rect">
            <a:avLst/>
          </a:prstGeom>
          <a:solidFill>
            <a:schemeClr val="accent1">
              <a:tint val="40000"/>
              <a:alpha val="36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Téglalap 10"/>
          <p:cNvSpPr/>
          <p:nvPr/>
        </p:nvSpPr>
        <p:spPr bwMode="auto">
          <a:xfrm>
            <a:off x="990600" y="0"/>
            <a:ext cx="181872" cy="6858000"/>
          </a:xfrm>
          <a:prstGeom prst="rect">
            <a:avLst/>
          </a:prstGeom>
          <a:solidFill>
            <a:schemeClr val="accent1">
              <a:tint val="40000"/>
              <a:alpha val="7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Téglalap 11"/>
          <p:cNvSpPr/>
          <p:nvPr/>
        </p:nvSpPr>
        <p:spPr bwMode="auto">
          <a:xfrm>
            <a:off x="1141320" y="0"/>
            <a:ext cx="230280" cy="6858000"/>
          </a:xfrm>
          <a:prstGeom prst="rect">
            <a:avLst/>
          </a:prstGeom>
          <a:solidFill>
            <a:schemeClr val="accent1">
              <a:tint val="20000"/>
              <a:alpha val="7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Egyenes összekötő 12"/>
          <p:cNvSpPr>
            <a:spLocks noChangeShapeType="1"/>
          </p:cNvSpPr>
          <p:nvPr/>
        </p:nvSpPr>
        <p:spPr bwMode="auto">
          <a:xfrm>
            <a:off x="106344" y="0"/>
            <a:ext cx="0" cy="6858000"/>
          </a:xfrm>
          <a:prstGeom prst="line">
            <a:avLst/>
          </a:prstGeom>
          <a:noFill/>
          <a:ln w="57150" cap="flat" cmpd="sng" algn="ctr">
            <a:solidFill>
              <a:schemeClr val="accent1">
                <a:tint val="60000"/>
                <a:alpha val="7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4" name="Egyenes összekötő 13"/>
          <p:cNvSpPr>
            <a:spLocks noChangeShapeType="1"/>
          </p:cNvSpPr>
          <p:nvPr/>
        </p:nvSpPr>
        <p:spPr bwMode="auto">
          <a:xfrm>
            <a:off x="914400" y="0"/>
            <a:ext cx="0" cy="6858000"/>
          </a:xfrm>
          <a:prstGeom prst="line">
            <a:avLst/>
          </a:prstGeom>
          <a:noFill/>
          <a:ln w="57150" cap="flat" cmpd="sng" algn="ctr">
            <a:solidFill>
              <a:schemeClr val="accent1">
                <a:tint val="20000"/>
                <a:alpha val="8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5" name="Egyenes összekötő 14"/>
          <p:cNvSpPr>
            <a:spLocks noChangeShapeType="1"/>
          </p:cNvSpPr>
          <p:nvPr/>
        </p:nvSpPr>
        <p:spPr bwMode="auto">
          <a:xfrm>
            <a:off x="854112" y="0"/>
            <a:ext cx="0" cy="6858000"/>
          </a:xfrm>
          <a:prstGeom prst="line">
            <a:avLst/>
          </a:prstGeom>
          <a:noFill/>
          <a:ln w="5715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6" name="Egyenes összekötő 15"/>
          <p:cNvSpPr>
            <a:spLocks noChangeShapeType="1"/>
          </p:cNvSpPr>
          <p:nvPr/>
        </p:nvSpPr>
        <p:spPr bwMode="auto">
          <a:xfrm>
            <a:off x="1726640" y="0"/>
            <a:ext cx="0" cy="6858000"/>
          </a:xfrm>
          <a:prstGeom prst="line">
            <a:avLst/>
          </a:prstGeom>
          <a:noFill/>
          <a:ln w="28575" cap="flat" cmpd="sng" algn="ctr">
            <a:solidFill>
              <a:schemeClr val="accent1">
                <a:tint val="60000"/>
                <a:alpha val="82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7" name="Egyenes összekötő 16"/>
          <p:cNvSpPr>
            <a:spLocks noChangeShapeType="1"/>
          </p:cNvSpPr>
          <p:nvPr/>
        </p:nvSpPr>
        <p:spPr bwMode="auto">
          <a:xfrm>
            <a:off x="1066800" y="0"/>
            <a:ext cx="0" cy="6858000"/>
          </a:xfrm>
          <a:prstGeom prst="line">
            <a:avLst/>
          </a:prstGeom>
          <a:noFill/>
          <a:ln w="9525"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8" name="Téglalap 17"/>
          <p:cNvSpPr/>
          <p:nvPr/>
        </p:nvSpPr>
        <p:spPr bwMode="auto">
          <a:xfrm>
            <a:off x="1219200" y="0"/>
            <a:ext cx="76200" cy="6858000"/>
          </a:xfrm>
          <a:prstGeom prst="rect">
            <a:avLst/>
          </a:prstGeom>
          <a:solidFill>
            <a:schemeClr val="accent1">
              <a:tint val="60000"/>
              <a:alpha val="5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9" name="Ellipszis 18"/>
          <p:cNvSpPr/>
          <p:nvPr/>
        </p:nvSpPr>
        <p:spPr bwMode="auto">
          <a:xfrm>
            <a:off x="609600" y="3429000"/>
            <a:ext cx="1295400" cy="129540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0" name="Ellipszis 19"/>
          <p:cNvSpPr/>
          <p:nvPr/>
        </p:nvSpPr>
        <p:spPr bwMode="auto">
          <a:xfrm>
            <a:off x="1324704" y="4866752"/>
            <a:ext cx="641424" cy="641424"/>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1" name="Ellipszis 20"/>
          <p:cNvSpPr/>
          <p:nvPr/>
        </p:nvSpPr>
        <p:spPr bwMode="auto">
          <a:xfrm>
            <a:off x="1091080" y="5500632"/>
            <a:ext cx="137160" cy="13716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2" name="Ellipszis 21"/>
          <p:cNvSpPr/>
          <p:nvPr/>
        </p:nvSpPr>
        <p:spPr bwMode="auto">
          <a:xfrm>
            <a:off x="1664208" y="5791200"/>
            <a:ext cx="274320" cy="27432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Ellipszis 22"/>
          <p:cNvSpPr/>
          <p:nvPr/>
        </p:nvSpPr>
        <p:spPr bwMode="auto">
          <a:xfrm>
            <a:off x="1879040" y="4479888"/>
            <a:ext cx="365760" cy="365760"/>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6" name="Egyenes összekötő 25"/>
          <p:cNvSpPr>
            <a:spLocks noChangeShapeType="1"/>
          </p:cNvSpPr>
          <p:nvPr/>
        </p:nvSpPr>
        <p:spPr bwMode="auto">
          <a:xfrm>
            <a:off x="9097944"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6" name="Dia számának helye 5"/>
          <p:cNvSpPr>
            <a:spLocks noGrp="1"/>
          </p:cNvSpPr>
          <p:nvPr>
            <p:ph type="sldNum" sz="quarter" idx="12"/>
          </p:nvPr>
        </p:nvSpPr>
        <p:spPr bwMode="auto">
          <a:xfrm>
            <a:off x="1340616" y="4928702"/>
            <a:ext cx="609600" cy="517524"/>
          </a:xfrm>
        </p:spPr>
        <p:txBody>
          <a:bodyPr/>
          <a:lstStyle/>
          <a:p>
            <a:fld id="{7D901B6B-DBA4-45B4-AC3D-5BEE23A6DF66}" type="slidenum">
              <a:rPr lang="hu-HU" smtClean="0"/>
              <a:pPr/>
              <a:t>‹#›</a:t>
            </a:fld>
            <a:endParaRPr lang="hu-HU"/>
          </a:p>
        </p:txBody>
      </p:sp>
    </p:spTree>
  </p:cSld>
  <p:clrMapOvr>
    <a:overrideClrMapping bg1="dk1" tx1="lt1" bg2="dk2" tx2="lt2" accent1="accent1" accent2="accent2" accent3="accent3" accent4="accent4" accent5="accent5" accent6="accent6" hlink="hlink" folHlink="folHlink"/>
  </p:clrMapOvr>
  <p:transition>
    <p:dissolv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tartalomrész">
    <p:spTree>
      <p:nvGrpSpPr>
        <p:cNvPr id="1" name=""/>
        <p:cNvGrpSpPr/>
        <p:nvPr/>
      </p:nvGrpSpPr>
      <p:grpSpPr>
        <a:xfrm>
          <a:off x="0" y="0"/>
          <a:ext cx="0" cy="0"/>
          <a:chOff x="0" y="0"/>
          <a:chExt cx="0" cy="0"/>
        </a:xfrm>
      </p:grpSpPr>
      <p:sp>
        <p:nvSpPr>
          <p:cNvPr id="2" name="Cím 1"/>
          <p:cNvSpPr>
            <a:spLocks noGrp="1"/>
          </p:cNvSpPr>
          <p:nvPr>
            <p:ph type="title"/>
          </p:nvPr>
        </p:nvSpPr>
        <p:spPr/>
        <p:txBody>
          <a:bodyPr/>
          <a:lstStyle/>
          <a:p>
            <a:r>
              <a:rPr kumimoji="0" lang="hu-HU" smtClean="0"/>
              <a:t>Mintacím szerkesztése</a:t>
            </a:r>
            <a:endParaRPr kumimoji="0" lang="en-US"/>
          </a:p>
        </p:txBody>
      </p:sp>
      <p:sp>
        <p:nvSpPr>
          <p:cNvPr id="5" name="Dátum helye 4"/>
          <p:cNvSpPr>
            <a:spLocks noGrp="1"/>
          </p:cNvSpPr>
          <p:nvPr>
            <p:ph type="dt" sz="half" idx="10"/>
          </p:nvPr>
        </p:nvSpPr>
        <p:spPr/>
        <p:txBody>
          <a:bodyPr/>
          <a:lstStyle/>
          <a:p>
            <a:fld id="{08DCDE75-89FD-47D4-96B5-7D53BD2E92D4}" type="datetimeFigureOut">
              <a:rPr lang="hu-HU" smtClean="0"/>
              <a:pPr/>
              <a:t>2010.03.18.</a:t>
            </a:fld>
            <a:endParaRPr lang="hu-HU"/>
          </a:p>
        </p:txBody>
      </p:sp>
      <p:sp>
        <p:nvSpPr>
          <p:cNvPr id="6" name="Élőláb helye 5"/>
          <p:cNvSpPr>
            <a:spLocks noGrp="1"/>
          </p:cNvSpPr>
          <p:nvPr>
            <p:ph type="ftr" sz="quarter" idx="11"/>
          </p:nvPr>
        </p:nvSpPr>
        <p:spPr/>
        <p:txBody>
          <a:bodyPr/>
          <a:lstStyle/>
          <a:p>
            <a:endParaRPr lang="hu-HU"/>
          </a:p>
        </p:txBody>
      </p:sp>
      <p:sp>
        <p:nvSpPr>
          <p:cNvPr id="7" name="Dia számának helye 6"/>
          <p:cNvSpPr>
            <a:spLocks noGrp="1"/>
          </p:cNvSpPr>
          <p:nvPr>
            <p:ph type="sldNum" sz="quarter" idx="12"/>
          </p:nvPr>
        </p:nvSpPr>
        <p:spPr/>
        <p:txBody>
          <a:bodyPr/>
          <a:lstStyle/>
          <a:p>
            <a:fld id="{7D901B6B-DBA4-45B4-AC3D-5BEE23A6DF66}" type="slidenum">
              <a:rPr lang="hu-HU" smtClean="0"/>
              <a:pPr/>
              <a:t>‹#›</a:t>
            </a:fld>
            <a:endParaRPr lang="hu-HU"/>
          </a:p>
        </p:txBody>
      </p:sp>
      <p:sp>
        <p:nvSpPr>
          <p:cNvPr id="9" name="Tartalom helye 8"/>
          <p:cNvSpPr>
            <a:spLocks noGrp="1"/>
          </p:cNvSpPr>
          <p:nvPr>
            <p:ph sz="quarter" idx="1"/>
          </p:nvPr>
        </p:nvSpPr>
        <p:spPr>
          <a:xfrm>
            <a:off x="457200" y="1600200"/>
            <a:ext cx="3657600" cy="4572000"/>
          </a:xfrm>
        </p:spPr>
        <p:txBody>
          <a:bodyPr/>
          <a:lstStyle/>
          <a:p>
            <a:pPr lvl="0" eaLnBrk="1" latinLnBrk="0" hangingPunct="1"/>
            <a:r>
              <a:rPr lang="hu-HU" smtClean="0"/>
              <a:t>Mintaszöveg szerkesztése</a:t>
            </a:r>
          </a:p>
          <a:p>
            <a:pPr lvl="1" eaLnBrk="1" latinLnBrk="0" hangingPunct="1"/>
            <a:r>
              <a:rPr lang="hu-HU" smtClean="0"/>
              <a:t>Második szint</a:t>
            </a:r>
          </a:p>
          <a:p>
            <a:pPr lvl="2" eaLnBrk="1" latinLnBrk="0" hangingPunct="1"/>
            <a:r>
              <a:rPr lang="hu-HU" smtClean="0"/>
              <a:t>Harmadik szint</a:t>
            </a:r>
          </a:p>
          <a:p>
            <a:pPr lvl="3" eaLnBrk="1" latinLnBrk="0" hangingPunct="1"/>
            <a:r>
              <a:rPr lang="hu-HU" smtClean="0"/>
              <a:t>Negyedik szint</a:t>
            </a:r>
          </a:p>
          <a:p>
            <a:pPr lvl="4" eaLnBrk="1" latinLnBrk="0" hangingPunct="1"/>
            <a:r>
              <a:rPr lang="hu-HU" smtClean="0"/>
              <a:t>Ötödik szint</a:t>
            </a:r>
            <a:endParaRPr kumimoji="0" lang="en-US"/>
          </a:p>
        </p:txBody>
      </p:sp>
      <p:sp>
        <p:nvSpPr>
          <p:cNvPr id="11" name="Tartalom helye 10"/>
          <p:cNvSpPr>
            <a:spLocks noGrp="1"/>
          </p:cNvSpPr>
          <p:nvPr>
            <p:ph sz="quarter" idx="2"/>
          </p:nvPr>
        </p:nvSpPr>
        <p:spPr>
          <a:xfrm>
            <a:off x="4270248" y="1600200"/>
            <a:ext cx="3657600" cy="4572000"/>
          </a:xfrm>
        </p:spPr>
        <p:txBody>
          <a:bodyPr/>
          <a:lstStyle/>
          <a:p>
            <a:pPr lvl="0" eaLnBrk="1" latinLnBrk="0" hangingPunct="1"/>
            <a:r>
              <a:rPr lang="hu-HU" smtClean="0"/>
              <a:t>Mintaszöveg szerkesztése</a:t>
            </a:r>
          </a:p>
          <a:p>
            <a:pPr lvl="1" eaLnBrk="1" latinLnBrk="0" hangingPunct="1"/>
            <a:r>
              <a:rPr lang="hu-HU" smtClean="0"/>
              <a:t>Második szint</a:t>
            </a:r>
          </a:p>
          <a:p>
            <a:pPr lvl="2" eaLnBrk="1" latinLnBrk="0" hangingPunct="1"/>
            <a:r>
              <a:rPr lang="hu-HU" smtClean="0"/>
              <a:t>Harmadik szint</a:t>
            </a:r>
          </a:p>
          <a:p>
            <a:pPr lvl="3" eaLnBrk="1" latinLnBrk="0" hangingPunct="1"/>
            <a:r>
              <a:rPr lang="hu-HU" smtClean="0"/>
              <a:t>Negyedik szint</a:t>
            </a:r>
          </a:p>
          <a:p>
            <a:pPr lvl="4" eaLnBrk="1" latinLnBrk="0" hangingPunct="1"/>
            <a:r>
              <a:rPr lang="hu-HU" smtClean="0"/>
              <a:t>Ötödik szint</a:t>
            </a:r>
            <a:endParaRPr kumimoji="0" lang="en-US"/>
          </a:p>
        </p:txBody>
      </p:sp>
    </p:spTree>
  </p:cSld>
  <p:clrMapOvr>
    <a:masterClrMapping/>
  </p:clrMapOvr>
  <p:transition>
    <p:dissolv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Összehasonlítás">
    <p:spTree>
      <p:nvGrpSpPr>
        <p:cNvPr id="1" name=""/>
        <p:cNvGrpSpPr/>
        <p:nvPr/>
      </p:nvGrpSpPr>
      <p:grpSpPr>
        <a:xfrm>
          <a:off x="0" y="0"/>
          <a:ext cx="0" cy="0"/>
          <a:chOff x="0" y="0"/>
          <a:chExt cx="0" cy="0"/>
        </a:xfrm>
      </p:grpSpPr>
      <p:sp>
        <p:nvSpPr>
          <p:cNvPr id="2" name="Cím 1"/>
          <p:cNvSpPr>
            <a:spLocks noGrp="1"/>
          </p:cNvSpPr>
          <p:nvPr>
            <p:ph type="title"/>
          </p:nvPr>
        </p:nvSpPr>
        <p:spPr>
          <a:xfrm>
            <a:off x="457200" y="273050"/>
            <a:ext cx="7543800" cy="1143000"/>
          </a:xfrm>
        </p:spPr>
        <p:txBody>
          <a:bodyPr anchor="b"/>
          <a:lstStyle>
            <a:lvl1pPr>
              <a:defRPr/>
            </a:lvl1pPr>
          </a:lstStyle>
          <a:p>
            <a:r>
              <a:rPr kumimoji="0" lang="hu-HU" smtClean="0"/>
              <a:t>Mintacím szerkesztése</a:t>
            </a:r>
            <a:endParaRPr kumimoji="0" lang="en-US"/>
          </a:p>
        </p:txBody>
      </p:sp>
      <p:sp>
        <p:nvSpPr>
          <p:cNvPr id="7" name="Dátum helye 6"/>
          <p:cNvSpPr>
            <a:spLocks noGrp="1"/>
          </p:cNvSpPr>
          <p:nvPr>
            <p:ph type="dt" sz="half" idx="10"/>
          </p:nvPr>
        </p:nvSpPr>
        <p:spPr/>
        <p:txBody>
          <a:bodyPr/>
          <a:lstStyle/>
          <a:p>
            <a:fld id="{08DCDE75-89FD-47D4-96B5-7D53BD2E92D4}" type="datetimeFigureOut">
              <a:rPr lang="hu-HU" smtClean="0"/>
              <a:pPr/>
              <a:t>2010.03.18.</a:t>
            </a:fld>
            <a:endParaRPr lang="hu-HU"/>
          </a:p>
        </p:txBody>
      </p:sp>
      <p:sp>
        <p:nvSpPr>
          <p:cNvPr id="8" name="Élőláb helye 7"/>
          <p:cNvSpPr>
            <a:spLocks noGrp="1"/>
          </p:cNvSpPr>
          <p:nvPr>
            <p:ph type="ftr" sz="quarter" idx="11"/>
          </p:nvPr>
        </p:nvSpPr>
        <p:spPr/>
        <p:txBody>
          <a:bodyPr/>
          <a:lstStyle/>
          <a:p>
            <a:endParaRPr lang="hu-HU"/>
          </a:p>
        </p:txBody>
      </p:sp>
      <p:sp>
        <p:nvSpPr>
          <p:cNvPr id="9" name="Dia számának helye 8"/>
          <p:cNvSpPr>
            <a:spLocks noGrp="1"/>
          </p:cNvSpPr>
          <p:nvPr>
            <p:ph type="sldNum" sz="quarter" idx="12"/>
          </p:nvPr>
        </p:nvSpPr>
        <p:spPr/>
        <p:txBody>
          <a:bodyPr/>
          <a:lstStyle/>
          <a:p>
            <a:fld id="{7D901B6B-DBA4-45B4-AC3D-5BEE23A6DF66}" type="slidenum">
              <a:rPr lang="hu-HU" smtClean="0"/>
              <a:pPr/>
              <a:t>‹#›</a:t>
            </a:fld>
            <a:endParaRPr lang="hu-HU"/>
          </a:p>
        </p:txBody>
      </p:sp>
      <p:sp>
        <p:nvSpPr>
          <p:cNvPr id="11" name="Tartalom helye 10"/>
          <p:cNvSpPr>
            <a:spLocks noGrp="1"/>
          </p:cNvSpPr>
          <p:nvPr>
            <p:ph sz="quarter" idx="2"/>
          </p:nvPr>
        </p:nvSpPr>
        <p:spPr>
          <a:xfrm>
            <a:off x="457200" y="2362200"/>
            <a:ext cx="3657600" cy="3886200"/>
          </a:xfrm>
        </p:spPr>
        <p:txBody>
          <a:bodyPr/>
          <a:lstStyle/>
          <a:p>
            <a:pPr lvl="0" eaLnBrk="1" latinLnBrk="0" hangingPunct="1"/>
            <a:r>
              <a:rPr lang="hu-HU" smtClean="0"/>
              <a:t>Mintaszöveg szerkesztése</a:t>
            </a:r>
          </a:p>
          <a:p>
            <a:pPr lvl="1" eaLnBrk="1" latinLnBrk="0" hangingPunct="1"/>
            <a:r>
              <a:rPr lang="hu-HU" smtClean="0"/>
              <a:t>Második szint</a:t>
            </a:r>
          </a:p>
          <a:p>
            <a:pPr lvl="2" eaLnBrk="1" latinLnBrk="0" hangingPunct="1"/>
            <a:r>
              <a:rPr lang="hu-HU" smtClean="0"/>
              <a:t>Harmadik szint</a:t>
            </a:r>
          </a:p>
          <a:p>
            <a:pPr lvl="3" eaLnBrk="1" latinLnBrk="0" hangingPunct="1"/>
            <a:r>
              <a:rPr lang="hu-HU" smtClean="0"/>
              <a:t>Negyedik szint</a:t>
            </a:r>
          </a:p>
          <a:p>
            <a:pPr lvl="4" eaLnBrk="1" latinLnBrk="0" hangingPunct="1"/>
            <a:r>
              <a:rPr lang="hu-HU" smtClean="0"/>
              <a:t>Ötödik szint</a:t>
            </a:r>
            <a:endParaRPr kumimoji="0" lang="en-US"/>
          </a:p>
        </p:txBody>
      </p:sp>
      <p:sp>
        <p:nvSpPr>
          <p:cNvPr id="13" name="Tartalom helye 12"/>
          <p:cNvSpPr>
            <a:spLocks noGrp="1"/>
          </p:cNvSpPr>
          <p:nvPr>
            <p:ph sz="quarter" idx="4"/>
          </p:nvPr>
        </p:nvSpPr>
        <p:spPr>
          <a:xfrm>
            <a:off x="4371975" y="2362200"/>
            <a:ext cx="3657600" cy="3886200"/>
          </a:xfrm>
        </p:spPr>
        <p:txBody>
          <a:bodyPr/>
          <a:lstStyle/>
          <a:p>
            <a:pPr lvl="0" eaLnBrk="1" latinLnBrk="0" hangingPunct="1"/>
            <a:r>
              <a:rPr lang="hu-HU" smtClean="0"/>
              <a:t>Mintaszöveg szerkesztése</a:t>
            </a:r>
          </a:p>
          <a:p>
            <a:pPr lvl="1" eaLnBrk="1" latinLnBrk="0" hangingPunct="1"/>
            <a:r>
              <a:rPr lang="hu-HU" smtClean="0"/>
              <a:t>Második szint</a:t>
            </a:r>
          </a:p>
          <a:p>
            <a:pPr lvl="2" eaLnBrk="1" latinLnBrk="0" hangingPunct="1"/>
            <a:r>
              <a:rPr lang="hu-HU" smtClean="0"/>
              <a:t>Harmadik szint</a:t>
            </a:r>
          </a:p>
          <a:p>
            <a:pPr lvl="3" eaLnBrk="1" latinLnBrk="0" hangingPunct="1"/>
            <a:r>
              <a:rPr lang="hu-HU" smtClean="0"/>
              <a:t>Negyedik szint</a:t>
            </a:r>
          </a:p>
          <a:p>
            <a:pPr lvl="4" eaLnBrk="1" latinLnBrk="0" hangingPunct="1"/>
            <a:r>
              <a:rPr lang="hu-HU" smtClean="0"/>
              <a:t>Ötödik szint</a:t>
            </a:r>
            <a:endParaRPr kumimoji="0" lang="en-US"/>
          </a:p>
        </p:txBody>
      </p:sp>
      <p:sp>
        <p:nvSpPr>
          <p:cNvPr id="12" name="Szöveg helye 11"/>
          <p:cNvSpPr>
            <a:spLocks noGrp="1"/>
          </p:cNvSpPr>
          <p:nvPr>
            <p:ph type="body" sz="quarter" idx="1"/>
          </p:nvPr>
        </p:nvSpPr>
        <p:spPr>
          <a:xfrm>
            <a:off x="457200" y="1569720"/>
            <a:ext cx="3657600" cy="658368"/>
          </a:xfrm>
          <a:prstGeom prst="roundRect">
            <a:avLst>
              <a:gd name="adj" fmla="val 16667"/>
            </a:avLst>
          </a:prstGeom>
          <a:solidFill>
            <a:schemeClr val="accent1"/>
          </a:solidFill>
        </p:spPr>
        <p:txBody>
          <a:bodyPr rtlCol="0" anchor="ctr">
            <a:noAutofit/>
          </a:bodyPr>
          <a:lstStyle>
            <a:lvl1pPr marL="0" indent="0">
              <a:buFontTx/>
              <a:buNone/>
              <a:defRPr sz="2000" b="1">
                <a:solidFill>
                  <a:srgbClr val="FFFFFF"/>
                </a:solidFill>
              </a:defRPr>
            </a:lvl1pPr>
          </a:lstStyle>
          <a:p>
            <a:pPr lvl="0" eaLnBrk="1" latinLnBrk="0" hangingPunct="1"/>
            <a:r>
              <a:rPr kumimoji="0" lang="hu-HU" smtClean="0"/>
              <a:t>Mintaszöveg szerkesztése</a:t>
            </a:r>
          </a:p>
        </p:txBody>
      </p:sp>
      <p:sp>
        <p:nvSpPr>
          <p:cNvPr id="14" name="Szöveg helye 13"/>
          <p:cNvSpPr>
            <a:spLocks noGrp="1"/>
          </p:cNvSpPr>
          <p:nvPr>
            <p:ph type="body" sz="quarter" idx="3"/>
          </p:nvPr>
        </p:nvSpPr>
        <p:spPr>
          <a:xfrm>
            <a:off x="4343400" y="1569720"/>
            <a:ext cx="3657600" cy="658368"/>
          </a:xfrm>
          <a:prstGeom prst="roundRect">
            <a:avLst>
              <a:gd name="adj" fmla="val 16667"/>
            </a:avLst>
          </a:prstGeom>
          <a:solidFill>
            <a:schemeClr val="accent1"/>
          </a:solidFill>
        </p:spPr>
        <p:txBody>
          <a:bodyPr rtlCol="0" anchor="ctr">
            <a:noAutofit/>
          </a:bodyPr>
          <a:lstStyle>
            <a:lvl1pPr marL="0" indent="0">
              <a:buFontTx/>
              <a:buNone/>
              <a:defRPr sz="2000" b="1">
                <a:solidFill>
                  <a:srgbClr val="FFFFFF"/>
                </a:solidFill>
              </a:defRPr>
            </a:lvl1pPr>
          </a:lstStyle>
          <a:p>
            <a:pPr lvl="0" eaLnBrk="1" latinLnBrk="0" hangingPunct="1"/>
            <a:r>
              <a:rPr kumimoji="0" lang="hu-HU" smtClean="0"/>
              <a:t>Mintaszöveg szerkesztése</a:t>
            </a:r>
          </a:p>
        </p:txBody>
      </p:sp>
    </p:spTree>
  </p:cSld>
  <p:clrMapOvr>
    <a:masterClrMapping/>
  </p:clrMapOvr>
  <p:transition>
    <p:dissolv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Csak cím">
    <p:spTree>
      <p:nvGrpSpPr>
        <p:cNvPr id="1" name=""/>
        <p:cNvGrpSpPr/>
        <p:nvPr/>
      </p:nvGrpSpPr>
      <p:grpSpPr>
        <a:xfrm>
          <a:off x="0" y="0"/>
          <a:ext cx="0" cy="0"/>
          <a:chOff x="0" y="0"/>
          <a:chExt cx="0" cy="0"/>
        </a:xfrm>
      </p:grpSpPr>
      <p:sp>
        <p:nvSpPr>
          <p:cNvPr id="2" name="Cím 1"/>
          <p:cNvSpPr>
            <a:spLocks noGrp="1"/>
          </p:cNvSpPr>
          <p:nvPr>
            <p:ph type="title"/>
          </p:nvPr>
        </p:nvSpPr>
        <p:spPr/>
        <p:txBody>
          <a:bodyPr/>
          <a:lstStyle/>
          <a:p>
            <a:r>
              <a:rPr kumimoji="0" lang="hu-HU" smtClean="0"/>
              <a:t>Mintacím szerkesztése</a:t>
            </a:r>
            <a:endParaRPr kumimoji="0" lang="en-US"/>
          </a:p>
        </p:txBody>
      </p:sp>
      <p:sp>
        <p:nvSpPr>
          <p:cNvPr id="6" name="Dátum helye 5"/>
          <p:cNvSpPr>
            <a:spLocks noGrp="1"/>
          </p:cNvSpPr>
          <p:nvPr>
            <p:ph type="dt" sz="half" idx="10"/>
          </p:nvPr>
        </p:nvSpPr>
        <p:spPr/>
        <p:txBody>
          <a:bodyPr rtlCol="0"/>
          <a:lstStyle/>
          <a:p>
            <a:fld id="{08DCDE75-89FD-47D4-96B5-7D53BD2E92D4}" type="datetimeFigureOut">
              <a:rPr lang="hu-HU" smtClean="0"/>
              <a:pPr/>
              <a:t>2010.03.18.</a:t>
            </a:fld>
            <a:endParaRPr lang="hu-HU"/>
          </a:p>
        </p:txBody>
      </p:sp>
      <p:sp>
        <p:nvSpPr>
          <p:cNvPr id="7" name="Dia számának helye 6"/>
          <p:cNvSpPr>
            <a:spLocks noGrp="1"/>
          </p:cNvSpPr>
          <p:nvPr>
            <p:ph type="sldNum" sz="quarter" idx="11"/>
          </p:nvPr>
        </p:nvSpPr>
        <p:spPr/>
        <p:txBody>
          <a:bodyPr rtlCol="0"/>
          <a:lstStyle/>
          <a:p>
            <a:fld id="{7D901B6B-DBA4-45B4-AC3D-5BEE23A6DF66}" type="slidenum">
              <a:rPr lang="hu-HU" smtClean="0"/>
              <a:pPr/>
              <a:t>‹#›</a:t>
            </a:fld>
            <a:endParaRPr lang="hu-HU"/>
          </a:p>
        </p:txBody>
      </p:sp>
      <p:sp>
        <p:nvSpPr>
          <p:cNvPr id="8" name="Élőláb helye 7"/>
          <p:cNvSpPr>
            <a:spLocks noGrp="1"/>
          </p:cNvSpPr>
          <p:nvPr>
            <p:ph type="ftr" sz="quarter" idx="12"/>
          </p:nvPr>
        </p:nvSpPr>
        <p:spPr/>
        <p:txBody>
          <a:bodyPr rtlCol="0"/>
          <a:lstStyle/>
          <a:p>
            <a:endParaRPr lang="hu-HU"/>
          </a:p>
        </p:txBody>
      </p:sp>
    </p:spTree>
  </p:cSld>
  <p:clrMapOvr>
    <a:masterClrMapping/>
  </p:clrMapOvr>
  <p:transition>
    <p:dissolv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Üres">
    <p:spTree>
      <p:nvGrpSpPr>
        <p:cNvPr id="1" name=""/>
        <p:cNvGrpSpPr/>
        <p:nvPr/>
      </p:nvGrpSpPr>
      <p:grpSpPr>
        <a:xfrm>
          <a:off x="0" y="0"/>
          <a:ext cx="0" cy="0"/>
          <a:chOff x="0" y="0"/>
          <a:chExt cx="0" cy="0"/>
        </a:xfrm>
      </p:grpSpPr>
      <p:sp>
        <p:nvSpPr>
          <p:cNvPr id="2" name="Dátum helye 1"/>
          <p:cNvSpPr>
            <a:spLocks noGrp="1"/>
          </p:cNvSpPr>
          <p:nvPr>
            <p:ph type="dt" sz="half" idx="10"/>
          </p:nvPr>
        </p:nvSpPr>
        <p:spPr/>
        <p:txBody>
          <a:bodyPr/>
          <a:lstStyle/>
          <a:p>
            <a:fld id="{08DCDE75-89FD-47D4-96B5-7D53BD2E92D4}" type="datetimeFigureOut">
              <a:rPr lang="hu-HU" smtClean="0"/>
              <a:pPr/>
              <a:t>2010.03.18.</a:t>
            </a:fld>
            <a:endParaRPr lang="hu-HU"/>
          </a:p>
        </p:txBody>
      </p:sp>
      <p:sp>
        <p:nvSpPr>
          <p:cNvPr id="3" name="Élőláb helye 2"/>
          <p:cNvSpPr>
            <a:spLocks noGrp="1"/>
          </p:cNvSpPr>
          <p:nvPr>
            <p:ph type="ftr" sz="quarter" idx="11"/>
          </p:nvPr>
        </p:nvSpPr>
        <p:spPr/>
        <p:txBody>
          <a:bodyPr/>
          <a:lstStyle/>
          <a:p>
            <a:endParaRPr lang="hu-HU"/>
          </a:p>
        </p:txBody>
      </p:sp>
      <p:sp>
        <p:nvSpPr>
          <p:cNvPr id="4" name="Dia számának helye 3"/>
          <p:cNvSpPr>
            <a:spLocks noGrp="1"/>
          </p:cNvSpPr>
          <p:nvPr>
            <p:ph type="sldNum" sz="quarter" idx="12"/>
          </p:nvPr>
        </p:nvSpPr>
        <p:spPr/>
        <p:txBody>
          <a:bodyPr/>
          <a:lstStyle/>
          <a:p>
            <a:fld id="{7D901B6B-DBA4-45B4-AC3D-5BEE23A6DF66}" type="slidenum">
              <a:rPr lang="hu-HU" smtClean="0"/>
              <a:pPr/>
              <a:t>‹#›</a:t>
            </a:fld>
            <a:endParaRPr lang="hu-HU"/>
          </a:p>
        </p:txBody>
      </p:sp>
    </p:spTree>
  </p:cSld>
  <p:clrMapOvr>
    <a:masterClrMapping/>
  </p:clrMapOvr>
  <p:transition>
    <p:dissolv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Tartalomrész képaláírással">
    <p:bg>
      <p:bgRef idx="1001">
        <a:schemeClr val="bg1"/>
      </p:bgRef>
    </p:bg>
    <p:spTree>
      <p:nvGrpSpPr>
        <p:cNvPr id="1" name=""/>
        <p:cNvGrpSpPr/>
        <p:nvPr/>
      </p:nvGrpSpPr>
      <p:grpSpPr>
        <a:xfrm>
          <a:off x="0" y="0"/>
          <a:ext cx="0" cy="0"/>
          <a:chOff x="0" y="0"/>
          <a:chExt cx="0" cy="0"/>
        </a:xfrm>
      </p:grpSpPr>
      <p:sp>
        <p:nvSpPr>
          <p:cNvPr id="10" name="Egyenes összekötő 9"/>
          <p:cNvSpPr>
            <a:spLocks noChangeShapeType="1"/>
          </p:cNvSpPr>
          <p:nvPr/>
        </p:nvSpPr>
        <p:spPr bwMode="auto">
          <a:xfrm>
            <a:off x="8763000" y="0"/>
            <a:ext cx="0" cy="6858000"/>
          </a:xfrm>
          <a:prstGeom prst="line">
            <a:avLst/>
          </a:prstGeom>
          <a:noFill/>
          <a:ln w="38100" cap="flat" cmpd="sng" algn="ctr">
            <a:solidFill>
              <a:schemeClr val="accent1">
                <a:tint val="60000"/>
                <a:alpha val="93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 name="Cím 1"/>
          <p:cNvSpPr>
            <a:spLocks noGrp="1"/>
          </p:cNvSpPr>
          <p:nvPr>
            <p:ph type="title"/>
          </p:nvPr>
        </p:nvSpPr>
        <p:spPr>
          <a:xfrm rot="5400000">
            <a:off x="3371850" y="3200400"/>
            <a:ext cx="6309360" cy="457200"/>
          </a:xfrm>
        </p:spPr>
        <p:txBody>
          <a:bodyPr anchor="b"/>
          <a:lstStyle>
            <a:lvl1pPr algn="l">
              <a:buNone/>
              <a:defRPr sz="2000" b="1" cap="small" baseline="0"/>
            </a:lvl1pPr>
          </a:lstStyle>
          <a:p>
            <a:r>
              <a:rPr kumimoji="0" lang="hu-HU" smtClean="0"/>
              <a:t>Mintacím szerkesztése</a:t>
            </a:r>
            <a:endParaRPr kumimoji="0" lang="en-US"/>
          </a:p>
        </p:txBody>
      </p:sp>
      <p:sp>
        <p:nvSpPr>
          <p:cNvPr id="3" name="Szöveg helye 2"/>
          <p:cNvSpPr>
            <a:spLocks noGrp="1"/>
          </p:cNvSpPr>
          <p:nvPr>
            <p:ph type="body" idx="2"/>
          </p:nvPr>
        </p:nvSpPr>
        <p:spPr>
          <a:xfrm>
            <a:off x="6812280" y="274320"/>
            <a:ext cx="1527048" cy="4983480"/>
          </a:xfrm>
        </p:spPr>
        <p:txBody>
          <a:bodyPr/>
          <a:lstStyle>
            <a:lvl1pPr marL="0" indent="0">
              <a:spcBef>
                <a:spcPts val="400"/>
              </a:spcBef>
              <a:spcAft>
                <a:spcPts val="1000"/>
              </a:spcAft>
              <a:buNone/>
              <a:defRPr sz="1200"/>
            </a:lvl1pPr>
            <a:lvl2pPr>
              <a:buNone/>
              <a:defRPr sz="1200"/>
            </a:lvl2pPr>
            <a:lvl3pPr>
              <a:buNone/>
              <a:defRPr sz="1000"/>
            </a:lvl3pPr>
            <a:lvl4pPr>
              <a:buNone/>
              <a:defRPr sz="900"/>
            </a:lvl4pPr>
            <a:lvl5pPr>
              <a:buNone/>
              <a:defRPr sz="900"/>
            </a:lvl5pPr>
          </a:lstStyle>
          <a:p>
            <a:pPr lvl="0" eaLnBrk="1" latinLnBrk="0" hangingPunct="1"/>
            <a:r>
              <a:rPr kumimoji="0" lang="hu-HU" smtClean="0"/>
              <a:t>Mintaszöveg szerkesztése</a:t>
            </a:r>
          </a:p>
        </p:txBody>
      </p:sp>
      <p:sp>
        <p:nvSpPr>
          <p:cNvPr id="8" name="Egyenes összekötő 7"/>
          <p:cNvSpPr>
            <a:spLocks noChangeShapeType="1"/>
          </p:cNvSpPr>
          <p:nvPr/>
        </p:nvSpPr>
        <p:spPr bwMode="auto">
          <a:xfrm>
            <a:off x="62484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9" name="Egyenes összekötő 8"/>
          <p:cNvSpPr>
            <a:spLocks noChangeShapeType="1"/>
          </p:cNvSpPr>
          <p:nvPr/>
        </p:nvSpPr>
        <p:spPr bwMode="auto">
          <a:xfrm>
            <a:off x="6192296" y="0"/>
            <a:ext cx="0" cy="6858000"/>
          </a:xfrm>
          <a:prstGeom prst="line">
            <a:avLst/>
          </a:prstGeom>
          <a:noFill/>
          <a:ln w="1270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1" name="Egyenes összekötő 10"/>
          <p:cNvSpPr>
            <a:spLocks noChangeShapeType="1"/>
          </p:cNvSpPr>
          <p:nvPr/>
        </p:nvSpPr>
        <p:spPr bwMode="auto">
          <a:xfrm>
            <a:off x="8991600" y="0"/>
            <a:ext cx="0" cy="6858000"/>
          </a:xfrm>
          <a:prstGeom prst="line">
            <a:avLst/>
          </a:prstGeom>
          <a:noFill/>
          <a:ln w="1905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Téglalap 11"/>
          <p:cNvSpPr/>
          <p:nvPr/>
        </p:nvSpPr>
        <p:spPr bwMode="auto">
          <a:xfrm>
            <a:off x="8839200" y="0"/>
            <a:ext cx="304800" cy="6858000"/>
          </a:xfrm>
          <a:prstGeom prst="rect">
            <a:avLst/>
          </a:prstGeom>
          <a:solidFill>
            <a:schemeClr val="accent1">
              <a:tint val="60000"/>
              <a:alpha val="87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Egyenes összekötő 12"/>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4" name="Ellipszis 13"/>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8" name="Tartalom helye 17"/>
          <p:cNvSpPr>
            <a:spLocks noGrp="1"/>
          </p:cNvSpPr>
          <p:nvPr>
            <p:ph sz="quarter" idx="1"/>
          </p:nvPr>
        </p:nvSpPr>
        <p:spPr>
          <a:xfrm>
            <a:off x="304800" y="274320"/>
            <a:ext cx="5638800" cy="6327648"/>
          </a:xfrm>
        </p:spPr>
        <p:txBody>
          <a:bodyPr/>
          <a:lstStyle/>
          <a:p>
            <a:pPr lvl="0" eaLnBrk="1" latinLnBrk="0" hangingPunct="1"/>
            <a:r>
              <a:rPr lang="hu-HU" smtClean="0"/>
              <a:t>Mintaszöveg szerkesztése</a:t>
            </a:r>
          </a:p>
          <a:p>
            <a:pPr lvl="1" eaLnBrk="1" latinLnBrk="0" hangingPunct="1"/>
            <a:r>
              <a:rPr lang="hu-HU" smtClean="0"/>
              <a:t>Második szint</a:t>
            </a:r>
          </a:p>
          <a:p>
            <a:pPr lvl="2" eaLnBrk="1" latinLnBrk="0" hangingPunct="1"/>
            <a:r>
              <a:rPr lang="hu-HU" smtClean="0"/>
              <a:t>Harmadik szint</a:t>
            </a:r>
          </a:p>
          <a:p>
            <a:pPr lvl="3" eaLnBrk="1" latinLnBrk="0" hangingPunct="1"/>
            <a:r>
              <a:rPr lang="hu-HU" smtClean="0"/>
              <a:t>Negyedik szint</a:t>
            </a:r>
          </a:p>
          <a:p>
            <a:pPr lvl="4" eaLnBrk="1" latinLnBrk="0" hangingPunct="1"/>
            <a:r>
              <a:rPr lang="hu-HU" smtClean="0"/>
              <a:t>Ötödik szint</a:t>
            </a:r>
            <a:endParaRPr kumimoji="0" lang="en-US"/>
          </a:p>
        </p:txBody>
      </p:sp>
      <p:sp>
        <p:nvSpPr>
          <p:cNvPr id="21" name="Dátum helye 20"/>
          <p:cNvSpPr>
            <a:spLocks noGrp="1"/>
          </p:cNvSpPr>
          <p:nvPr>
            <p:ph type="dt" sz="half" idx="14"/>
          </p:nvPr>
        </p:nvSpPr>
        <p:spPr/>
        <p:txBody>
          <a:bodyPr rtlCol="0"/>
          <a:lstStyle/>
          <a:p>
            <a:fld id="{08DCDE75-89FD-47D4-96B5-7D53BD2E92D4}" type="datetimeFigureOut">
              <a:rPr lang="hu-HU" smtClean="0"/>
              <a:pPr/>
              <a:t>2010.03.18.</a:t>
            </a:fld>
            <a:endParaRPr lang="hu-HU"/>
          </a:p>
        </p:txBody>
      </p:sp>
      <p:sp>
        <p:nvSpPr>
          <p:cNvPr id="22" name="Dia számának helye 21"/>
          <p:cNvSpPr>
            <a:spLocks noGrp="1"/>
          </p:cNvSpPr>
          <p:nvPr>
            <p:ph type="sldNum" sz="quarter" idx="15"/>
          </p:nvPr>
        </p:nvSpPr>
        <p:spPr/>
        <p:txBody>
          <a:bodyPr rtlCol="0"/>
          <a:lstStyle/>
          <a:p>
            <a:fld id="{7D901B6B-DBA4-45B4-AC3D-5BEE23A6DF66}" type="slidenum">
              <a:rPr lang="hu-HU" smtClean="0"/>
              <a:pPr/>
              <a:t>‹#›</a:t>
            </a:fld>
            <a:endParaRPr lang="hu-HU"/>
          </a:p>
        </p:txBody>
      </p:sp>
      <p:sp>
        <p:nvSpPr>
          <p:cNvPr id="23" name="Élőláb helye 22"/>
          <p:cNvSpPr>
            <a:spLocks noGrp="1"/>
          </p:cNvSpPr>
          <p:nvPr>
            <p:ph type="ftr" sz="quarter" idx="16"/>
          </p:nvPr>
        </p:nvSpPr>
        <p:spPr/>
        <p:txBody>
          <a:bodyPr rtlCol="0"/>
          <a:lstStyle/>
          <a:p>
            <a:endParaRPr lang="hu-HU"/>
          </a:p>
        </p:txBody>
      </p:sp>
    </p:spTree>
  </p:cSld>
  <p:clrMapOvr>
    <a:overrideClrMapping bg1="lt1" tx1="dk1" bg2="lt2" tx2="dk2" accent1="accent1" accent2="accent2" accent3="accent3" accent4="accent4" accent5="accent5" accent6="accent6" hlink="hlink" folHlink="folHlink"/>
  </p:clrMapOvr>
  <p:transition>
    <p:dissolv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Kép képaláírással">
    <p:spTree>
      <p:nvGrpSpPr>
        <p:cNvPr id="1" name=""/>
        <p:cNvGrpSpPr/>
        <p:nvPr/>
      </p:nvGrpSpPr>
      <p:grpSpPr>
        <a:xfrm>
          <a:off x="0" y="0"/>
          <a:ext cx="0" cy="0"/>
          <a:chOff x="0" y="0"/>
          <a:chExt cx="0" cy="0"/>
        </a:xfrm>
      </p:grpSpPr>
      <p:sp>
        <p:nvSpPr>
          <p:cNvPr id="9" name="Egyenes összekötő 8"/>
          <p:cNvSpPr>
            <a:spLocks noChangeShapeType="1"/>
          </p:cNvSpPr>
          <p:nvPr/>
        </p:nvSpPr>
        <p:spPr bwMode="auto">
          <a:xfrm>
            <a:off x="87630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Ellipszis 12"/>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 name="Cím 1"/>
          <p:cNvSpPr>
            <a:spLocks noGrp="1"/>
          </p:cNvSpPr>
          <p:nvPr>
            <p:ph type="title"/>
          </p:nvPr>
        </p:nvSpPr>
        <p:spPr>
          <a:xfrm rot="5400000">
            <a:off x="3350133" y="3200400"/>
            <a:ext cx="6309360" cy="457200"/>
          </a:xfrm>
        </p:spPr>
        <p:txBody>
          <a:bodyPr anchor="b"/>
          <a:lstStyle>
            <a:lvl1pPr algn="l">
              <a:buNone/>
              <a:defRPr sz="2000" b="1"/>
            </a:lvl1pPr>
          </a:lstStyle>
          <a:p>
            <a:r>
              <a:rPr kumimoji="0" lang="hu-HU" smtClean="0"/>
              <a:t>Mintacím szerkesztése</a:t>
            </a:r>
            <a:endParaRPr kumimoji="0" lang="en-US"/>
          </a:p>
        </p:txBody>
      </p:sp>
      <p:sp>
        <p:nvSpPr>
          <p:cNvPr id="3" name="Kép helye 2"/>
          <p:cNvSpPr>
            <a:spLocks noGrp="1"/>
          </p:cNvSpPr>
          <p:nvPr>
            <p:ph type="pic" idx="1"/>
          </p:nvPr>
        </p:nvSpPr>
        <p:spPr>
          <a:xfrm>
            <a:off x="0" y="0"/>
            <a:ext cx="6172200" cy="6858000"/>
          </a:xfrm>
          <a:solidFill>
            <a:schemeClr val="bg2"/>
          </a:solidFill>
          <a:ln w="1270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lstStyle>
            <a:lvl1pPr marL="0" indent="0">
              <a:buNone/>
              <a:defRPr sz="3200"/>
            </a:lvl1pPr>
          </a:lstStyle>
          <a:p>
            <a:pPr algn="ctr" eaLnBrk="1" latinLnBrk="0" hangingPunct="1">
              <a:buFontTx/>
              <a:buNone/>
            </a:pPr>
            <a:r>
              <a:rPr kumimoji="0" lang="hu-HU" smtClean="0"/>
              <a:t>Kép beszúrásához kattintson az ikonra</a:t>
            </a:r>
            <a:endParaRPr kumimoji="0" lang="en-US" dirty="0"/>
          </a:p>
        </p:txBody>
      </p:sp>
      <p:sp>
        <p:nvSpPr>
          <p:cNvPr id="4" name="Szöveg helye 3"/>
          <p:cNvSpPr>
            <a:spLocks noGrp="1"/>
          </p:cNvSpPr>
          <p:nvPr>
            <p:ph type="body" sz="half" idx="2"/>
          </p:nvPr>
        </p:nvSpPr>
        <p:spPr>
          <a:xfrm>
            <a:off x="6765798" y="264795"/>
            <a:ext cx="1524000" cy="4956048"/>
          </a:xfrm>
        </p:spPr>
        <p:txBody>
          <a:bodyPr rot="0" spcFirstLastPara="0" vertOverflow="overflow" horzOverflow="overflow" vert="horz" wrap="square" lIns="91440" tIns="45720" rIns="91440" bIns="45720" numCol="1" spcCol="274320" rtlCol="0" fromWordArt="0" anchor="t" anchorCtr="0" forceAA="0" compatLnSpc="1">
            <a:normAutofit/>
          </a:bodyPr>
          <a:lstStyle>
            <a:lvl1pPr marL="0" indent="0">
              <a:spcBef>
                <a:spcPts val="100"/>
              </a:spcBef>
              <a:spcAft>
                <a:spcPts val="400"/>
              </a:spcAft>
              <a:buFontTx/>
              <a:buNone/>
              <a:defRPr sz="1200"/>
            </a:lvl1pPr>
            <a:lvl2pPr>
              <a:defRPr sz="1200"/>
            </a:lvl2pPr>
            <a:lvl3pPr>
              <a:defRPr sz="1000"/>
            </a:lvl3pPr>
            <a:lvl4pPr>
              <a:defRPr sz="900"/>
            </a:lvl4pPr>
            <a:lvl5pPr>
              <a:defRPr sz="900"/>
            </a:lvl5pPr>
          </a:lstStyle>
          <a:p>
            <a:pPr lvl="0" eaLnBrk="1" latinLnBrk="0" hangingPunct="1"/>
            <a:r>
              <a:rPr kumimoji="0" lang="hu-HU" smtClean="0"/>
              <a:t>Mintaszöveg szerkesztése</a:t>
            </a:r>
          </a:p>
        </p:txBody>
      </p:sp>
      <p:sp>
        <p:nvSpPr>
          <p:cNvPr id="10" name="Egyenes összekötő 9"/>
          <p:cNvSpPr>
            <a:spLocks noChangeShapeType="1"/>
          </p:cNvSpPr>
          <p:nvPr/>
        </p:nvSpPr>
        <p:spPr bwMode="auto">
          <a:xfrm>
            <a:off x="8991600" y="0"/>
            <a:ext cx="0" cy="6858000"/>
          </a:xfrm>
          <a:prstGeom prst="line">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1" name="Téglalap 10"/>
          <p:cNvSpPr/>
          <p:nvPr/>
        </p:nvSpPr>
        <p:spPr bwMode="auto">
          <a:xfrm>
            <a:off x="8839200" y="0"/>
            <a:ext cx="304800" cy="6858000"/>
          </a:xfrm>
          <a:prstGeom prst="rect">
            <a:avLst/>
          </a:prstGeom>
          <a:solidFill>
            <a:schemeClr val="accent1">
              <a:tint val="6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Egyenes összekötő 11"/>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9" name="Egyenes összekötő 18"/>
          <p:cNvSpPr>
            <a:spLocks noChangeShapeType="1"/>
          </p:cNvSpPr>
          <p:nvPr/>
        </p:nvSpPr>
        <p:spPr bwMode="auto">
          <a:xfrm>
            <a:off x="62484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0" name="Egyenes összekötő 19"/>
          <p:cNvSpPr>
            <a:spLocks noChangeShapeType="1"/>
          </p:cNvSpPr>
          <p:nvPr/>
        </p:nvSpPr>
        <p:spPr bwMode="auto">
          <a:xfrm>
            <a:off x="6192296" y="0"/>
            <a:ext cx="0" cy="6858000"/>
          </a:xfrm>
          <a:prstGeom prst="line">
            <a:avLst/>
          </a:prstGeom>
          <a:noFill/>
          <a:ln w="1270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7" name="Dátum helye 16"/>
          <p:cNvSpPr>
            <a:spLocks noGrp="1"/>
          </p:cNvSpPr>
          <p:nvPr>
            <p:ph type="dt" sz="half" idx="10"/>
          </p:nvPr>
        </p:nvSpPr>
        <p:spPr/>
        <p:txBody>
          <a:bodyPr rtlCol="0"/>
          <a:lstStyle/>
          <a:p>
            <a:fld id="{08DCDE75-89FD-47D4-96B5-7D53BD2E92D4}" type="datetimeFigureOut">
              <a:rPr lang="hu-HU" smtClean="0"/>
              <a:pPr/>
              <a:t>2010.03.18.</a:t>
            </a:fld>
            <a:endParaRPr lang="hu-HU"/>
          </a:p>
        </p:txBody>
      </p:sp>
      <p:sp>
        <p:nvSpPr>
          <p:cNvPr id="18" name="Dia számának helye 17"/>
          <p:cNvSpPr>
            <a:spLocks noGrp="1"/>
          </p:cNvSpPr>
          <p:nvPr>
            <p:ph type="sldNum" sz="quarter" idx="11"/>
          </p:nvPr>
        </p:nvSpPr>
        <p:spPr/>
        <p:txBody>
          <a:bodyPr rtlCol="0"/>
          <a:lstStyle/>
          <a:p>
            <a:fld id="{7D901B6B-DBA4-45B4-AC3D-5BEE23A6DF66}" type="slidenum">
              <a:rPr lang="hu-HU" smtClean="0"/>
              <a:pPr/>
              <a:t>‹#›</a:t>
            </a:fld>
            <a:endParaRPr lang="hu-HU"/>
          </a:p>
        </p:txBody>
      </p:sp>
      <p:sp>
        <p:nvSpPr>
          <p:cNvPr id="21" name="Élőláb helye 20"/>
          <p:cNvSpPr>
            <a:spLocks noGrp="1"/>
          </p:cNvSpPr>
          <p:nvPr>
            <p:ph type="ftr" sz="quarter" idx="12"/>
          </p:nvPr>
        </p:nvSpPr>
        <p:spPr/>
        <p:txBody>
          <a:bodyPr rtlCol="0"/>
          <a:lstStyle/>
          <a:p>
            <a:endParaRPr lang="hu-HU"/>
          </a:p>
        </p:txBody>
      </p:sp>
    </p:spTree>
  </p:cSld>
  <p:clrMapOvr>
    <a:masterClrMapping/>
  </p:clrMapOvr>
  <p:transition>
    <p:dissolv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6" name="Egyenes összekötő 15"/>
          <p:cNvSpPr>
            <a:spLocks noChangeShapeType="1"/>
          </p:cNvSpPr>
          <p:nvPr/>
        </p:nvSpPr>
        <p:spPr bwMode="auto">
          <a:xfrm>
            <a:off x="8763000" y="0"/>
            <a:ext cx="0" cy="6858000"/>
          </a:xfrm>
          <a:prstGeom prst="line">
            <a:avLst/>
          </a:prstGeom>
          <a:noFill/>
          <a:ln w="38100" cap="flat" cmpd="sng" algn="ctr">
            <a:solidFill>
              <a:schemeClr val="accent1">
                <a:tint val="60000"/>
                <a:alpha val="93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2" name="Cím helye 21"/>
          <p:cNvSpPr>
            <a:spLocks noGrp="1"/>
          </p:cNvSpPr>
          <p:nvPr>
            <p:ph type="title"/>
          </p:nvPr>
        </p:nvSpPr>
        <p:spPr>
          <a:xfrm>
            <a:off x="457200" y="274638"/>
            <a:ext cx="7467600" cy="1143000"/>
          </a:xfrm>
          <a:prstGeom prst="rect">
            <a:avLst/>
          </a:prstGeom>
        </p:spPr>
        <p:txBody>
          <a:bodyPr vert="horz" anchor="b">
            <a:normAutofit/>
          </a:bodyPr>
          <a:lstStyle/>
          <a:p>
            <a:r>
              <a:rPr kumimoji="0" lang="hu-HU" smtClean="0"/>
              <a:t>Mintacím szerkesztése</a:t>
            </a:r>
            <a:endParaRPr kumimoji="0" lang="en-US"/>
          </a:p>
        </p:txBody>
      </p:sp>
      <p:sp>
        <p:nvSpPr>
          <p:cNvPr id="13" name="Szöveg helye 12"/>
          <p:cNvSpPr>
            <a:spLocks noGrp="1"/>
          </p:cNvSpPr>
          <p:nvPr>
            <p:ph type="body" idx="1"/>
          </p:nvPr>
        </p:nvSpPr>
        <p:spPr>
          <a:xfrm>
            <a:off x="457200" y="1600200"/>
            <a:ext cx="7467600" cy="4873752"/>
          </a:xfrm>
          <a:prstGeom prst="rect">
            <a:avLst/>
          </a:prstGeom>
        </p:spPr>
        <p:txBody>
          <a:bodyPr vert="horz">
            <a:normAutofit/>
          </a:bodyPr>
          <a:lstStyle/>
          <a:p>
            <a:pPr lvl="0" eaLnBrk="1" latinLnBrk="0" hangingPunct="1"/>
            <a:r>
              <a:rPr kumimoji="0" lang="hu-HU" smtClean="0"/>
              <a:t>Mintaszöveg szerkesztése</a:t>
            </a:r>
          </a:p>
          <a:p>
            <a:pPr lvl="1" eaLnBrk="1" latinLnBrk="0" hangingPunct="1"/>
            <a:r>
              <a:rPr kumimoji="0" lang="hu-HU" smtClean="0"/>
              <a:t>Második szint</a:t>
            </a:r>
          </a:p>
          <a:p>
            <a:pPr lvl="2" eaLnBrk="1" latinLnBrk="0" hangingPunct="1"/>
            <a:r>
              <a:rPr kumimoji="0" lang="hu-HU" smtClean="0"/>
              <a:t>Harmadik szint</a:t>
            </a:r>
          </a:p>
          <a:p>
            <a:pPr lvl="3" eaLnBrk="1" latinLnBrk="0" hangingPunct="1"/>
            <a:r>
              <a:rPr kumimoji="0" lang="hu-HU" smtClean="0"/>
              <a:t>Negyedik szint</a:t>
            </a:r>
          </a:p>
          <a:p>
            <a:pPr lvl="4" eaLnBrk="1" latinLnBrk="0" hangingPunct="1"/>
            <a:r>
              <a:rPr kumimoji="0" lang="hu-HU" smtClean="0"/>
              <a:t>Ötödik szint</a:t>
            </a:r>
            <a:endParaRPr kumimoji="0" lang="en-US"/>
          </a:p>
        </p:txBody>
      </p:sp>
      <p:sp>
        <p:nvSpPr>
          <p:cNvPr id="14" name="Dátum helye 13"/>
          <p:cNvSpPr>
            <a:spLocks noGrp="1"/>
          </p:cNvSpPr>
          <p:nvPr>
            <p:ph type="dt" sz="half" idx="2"/>
          </p:nvPr>
        </p:nvSpPr>
        <p:spPr>
          <a:xfrm rot="5400000">
            <a:off x="7589520" y="1081851"/>
            <a:ext cx="2011680" cy="384048"/>
          </a:xfrm>
          <a:prstGeom prst="rect">
            <a:avLst/>
          </a:prstGeom>
        </p:spPr>
        <p:txBody>
          <a:bodyPr vert="horz" anchor="ctr" anchorCtr="0"/>
          <a:lstStyle>
            <a:lvl1pPr algn="r" eaLnBrk="1" latinLnBrk="0" hangingPunct="1">
              <a:defRPr kumimoji="0" sz="1200">
                <a:solidFill>
                  <a:schemeClr val="tx2"/>
                </a:solidFill>
              </a:defRPr>
            </a:lvl1pPr>
          </a:lstStyle>
          <a:p>
            <a:fld id="{08DCDE75-89FD-47D4-96B5-7D53BD2E92D4}" type="datetimeFigureOut">
              <a:rPr lang="hu-HU" smtClean="0"/>
              <a:pPr/>
              <a:t>2010.03.18.</a:t>
            </a:fld>
            <a:endParaRPr lang="hu-HU"/>
          </a:p>
        </p:txBody>
      </p:sp>
      <p:sp>
        <p:nvSpPr>
          <p:cNvPr id="3" name="Élőláb helye 2"/>
          <p:cNvSpPr>
            <a:spLocks noGrp="1"/>
          </p:cNvSpPr>
          <p:nvPr>
            <p:ph type="ftr" sz="quarter" idx="3"/>
          </p:nvPr>
        </p:nvSpPr>
        <p:spPr>
          <a:xfrm rot="5400000">
            <a:off x="6990186" y="3737240"/>
            <a:ext cx="3200400" cy="365760"/>
          </a:xfrm>
          <a:prstGeom prst="rect">
            <a:avLst/>
          </a:prstGeom>
        </p:spPr>
        <p:txBody>
          <a:bodyPr vert="horz" anchor="ctr" anchorCtr="0"/>
          <a:lstStyle>
            <a:lvl1pPr algn="l" eaLnBrk="1" latinLnBrk="0" hangingPunct="1">
              <a:defRPr kumimoji="0" sz="1200">
                <a:solidFill>
                  <a:schemeClr val="tx2"/>
                </a:solidFill>
              </a:defRPr>
            </a:lvl1pPr>
          </a:lstStyle>
          <a:p>
            <a:endParaRPr lang="hu-HU"/>
          </a:p>
        </p:txBody>
      </p:sp>
      <p:sp>
        <p:nvSpPr>
          <p:cNvPr id="7" name="Egyenes összekötő 6"/>
          <p:cNvSpPr>
            <a:spLocks noChangeShapeType="1"/>
          </p:cNvSpPr>
          <p:nvPr/>
        </p:nvSpPr>
        <p:spPr bwMode="auto">
          <a:xfrm>
            <a:off x="76200"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9" name="Egyenes összekötő 8"/>
          <p:cNvSpPr>
            <a:spLocks noChangeShapeType="1"/>
          </p:cNvSpPr>
          <p:nvPr/>
        </p:nvSpPr>
        <p:spPr bwMode="auto">
          <a:xfrm>
            <a:off x="8991600" y="0"/>
            <a:ext cx="0" cy="6858000"/>
          </a:xfrm>
          <a:prstGeom prst="line">
            <a:avLst/>
          </a:prstGeom>
          <a:noFill/>
          <a:ln w="1905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0" name="Téglalap 9"/>
          <p:cNvSpPr/>
          <p:nvPr/>
        </p:nvSpPr>
        <p:spPr bwMode="auto">
          <a:xfrm>
            <a:off x="8839200" y="0"/>
            <a:ext cx="304800" cy="6858000"/>
          </a:xfrm>
          <a:prstGeom prst="rect">
            <a:avLst/>
          </a:prstGeom>
          <a:solidFill>
            <a:schemeClr val="accent1">
              <a:tint val="60000"/>
              <a:alpha val="87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Egyenes összekötő 10"/>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Ellipszis 11"/>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Dia számának helye 22"/>
          <p:cNvSpPr>
            <a:spLocks noGrp="1"/>
          </p:cNvSpPr>
          <p:nvPr>
            <p:ph type="sldNum" sz="quarter" idx="4"/>
          </p:nvPr>
        </p:nvSpPr>
        <p:spPr>
          <a:xfrm>
            <a:off x="8129016" y="5734050"/>
            <a:ext cx="609600" cy="521208"/>
          </a:xfrm>
          <a:prstGeom prst="rect">
            <a:avLst/>
          </a:prstGeom>
        </p:spPr>
        <p:txBody>
          <a:bodyPr vert="horz" anchor="ctr"/>
          <a:lstStyle>
            <a:lvl1pPr algn="ctr" eaLnBrk="1" latinLnBrk="0" hangingPunct="1">
              <a:defRPr kumimoji="0" sz="1400" b="1">
                <a:solidFill>
                  <a:srgbClr val="FFFFFF"/>
                </a:solidFill>
              </a:defRPr>
            </a:lvl1pPr>
          </a:lstStyle>
          <a:p>
            <a:fld id="{7D901B6B-DBA4-45B4-AC3D-5BEE23A6DF66}" type="slidenum">
              <a:rPr lang="hu-HU" smtClean="0"/>
              <a:pPr/>
              <a:t>‹#›</a:t>
            </a:fld>
            <a:endParaRPr lang="hu-HU"/>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ransition>
    <p:dissolve/>
  </p:transition>
  <p:txStyles>
    <p:titleStyle>
      <a:lvl1pPr algn="l" rtl="0" eaLnBrk="1" latinLnBrk="0" hangingPunct="1">
        <a:spcBef>
          <a:spcPct val="0"/>
        </a:spcBef>
        <a:buNone/>
        <a:defRPr kumimoji="0" sz="3000" b="0" kern="1200" cap="small" baseline="0">
          <a:solidFill>
            <a:schemeClr val="tx2"/>
          </a:solidFill>
          <a:latin typeface="+mj-lt"/>
          <a:ea typeface="+mj-ea"/>
          <a:cs typeface="+mj-cs"/>
        </a:defRPr>
      </a:lvl1pPr>
    </p:titleStyle>
    <p:bodyStyle>
      <a:lvl1pPr marL="274320" indent="-274320" algn="l" rtl="0" eaLnBrk="1" latinLnBrk="0" hangingPunct="1">
        <a:spcBef>
          <a:spcPts val="600"/>
        </a:spcBef>
        <a:buClr>
          <a:schemeClr val="accent1"/>
        </a:buClr>
        <a:buSzPct val="70000"/>
        <a:buFont typeface="Wingdings"/>
        <a:buChar char=""/>
        <a:defRPr kumimoji="0" sz="2400" kern="1200">
          <a:solidFill>
            <a:schemeClr val="tx1"/>
          </a:solidFill>
          <a:latin typeface="+mn-lt"/>
          <a:ea typeface="+mn-ea"/>
          <a:cs typeface="+mn-cs"/>
        </a:defRPr>
      </a:lvl1pPr>
      <a:lvl2pPr marL="640080" indent="-274320" algn="l" rtl="0" eaLnBrk="1" latinLnBrk="0" hangingPunct="1">
        <a:spcBef>
          <a:spcPct val="20000"/>
        </a:spcBef>
        <a:buClr>
          <a:schemeClr val="accent1"/>
        </a:buClr>
        <a:buSzPct val="80000"/>
        <a:buFont typeface="Wingdings 2"/>
        <a:buChar char=""/>
        <a:defRPr kumimoji="0" sz="2100" kern="1200">
          <a:solidFill>
            <a:schemeClr val="tx1"/>
          </a:solidFill>
          <a:latin typeface="+mn-lt"/>
          <a:ea typeface="+mn-ea"/>
          <a:cs typeface="+mn-cs"/>
        </a:defRPr>
      </a:lvl2pPr>
      <a:lvl3pPr marL="914400" indent="-182880" algn="l" rtl="0" eaLnBrk="1" latinLnBrk="0" hangingPunct="1">
        <a:spcBef>
          <a:spcPct val="20000"/>
        </a:spcBef>
        <a:buClr>
          <a:schemeClr val="accent1">
            <a:shade val="75000"/>
          </a:schemeClr>
        </a:buClr>
        <a:buSzPct val="60000"/>
        <a:buFont typeface="Wingdings"/>
        <a:buChar char=""/>
        <a:defRPr kumimoji="0" sz="1800" kern="1200">
          <a:solidFill>
            <a:schemeClr val="tx1"/>
          </a:solidFill>
          <a:latin typeface="+mn-lt"/>
          <a:ea typeface="+mn-ea"/>
          <a:cs typeface="+mn-cs"/>
        </a:defRPr>
      </a:lvl3pPr>
      <a:lvl4pPr marL="1188720" indent="-182880" algn="l" rtl="0" eaLnBrk="1" latinLnBrk="0" hangingPunct="1">
        <a:spcBef>
          <a:spcPct val="20000"/>
        </a:spcBef>
        <a:buClr>
          <a:schemeClr val="accent1">
            <a:tint val="60000"/>
          </a:schemeClr>
        </a:buClr>
        <a:buSzPct val="60000"/>
        <a:buFont typeface="Wingdings"/>
        <a:buChar char=""/>
        <a:defRPr kumimoji="0" sz="1800" kern="1200">
          <a:solidFill>
            <a:schemeClr val="tx1"/>
          </a:solidFill>
          <a:latin typeface="+mn-lt"/>
          <a:ea typeface="+mn-ea"/>
          <a:cs typeface="+mn-cs"/>
        </a:defRPr>
      </a:lvl4pPr>
      <a:lvl5pPr marL="1463040" indent="-182880" algn="l" rtl="0" eaLnBrk="1" latinLnBrk="0" hangingPunct="1">
        <a:spcBef>
          <a:spcPct val="20000"/>
        </a:spcBef>
        <a:buClr>
          <a:schemeClr val="accent2">
            <a:tint val="60000"/>
          </a:schemeClr>
        </a:buClr>
        <a:buSzPct val="68000"/>
        <a:buFont typeface="Wingdings 2"/>
        <a:buChar char=""/>
        <a:defRPr kumimoji="0" sz="1600" kern="1200">
          <a:solidFill>
            <a:schemeClr val="tx1"/>
          </a:solidFill>
          <a:latin typeface="+mn-lt"/>
          <a:ea typeface="+mn-ea"/>
          <a:cs typeface="+mn-cs"/>
        </a:defRPr>
      </a:lvl5pPr>
      <a:lvl6pPr marL="1737360" indent="-182880" algn="l" rtl="0" eaLnBrk="1" latinLnBrk="0" hangingPunct="1">
        <a:spcBef>
          <a:spcPct val="20000"/>
        </a:spcBef>
        <a:buClr>
          <a:schemeClr val="accent1"/>
        </a:buClr>
        <a:buChar char="•"/>
        <a:defRPr kumimoji="0" sz="1600" kern="1200">
          <a:solidFill>
            <a:schemeClr val="tx2"/>
          </a:solidFill>
          <a:latin typeface="+mn-lt"/>
          <a:ea typeface="+mn-ea"/>
          <a:cs typeface="+mn-cs"/>
        </a:defRPr>
      </a:lvl6pPr>
      <a:lvl7pPr marL="2011680" indent="-182880" algn="l" rtl="0" eaLnBrk="1" latinLnBrk="0" hangingPunct="1">
        <a:spcBef>
          <a:spcPct val="20000"/>
        </a:spcBef>
        <a:buClr>
          <a:schemeClr val="accent1">
            <a:tint val="60000"/>
          </a:schemeClr>
        </a:buClr>
        <a:buSzPct val="60000"/>
        <a:buFont typeface="Wingdings"/>
        <a:buChar char=""/>
        <a:defRPr kumimoji="0" sz="1400" kern="1200" baseline="0">
          <a:solidFill>
            <a:schemeClr val="tx2"/>
          </a:solidFill>
          <a:latin typeface="+mn-lt"/>
          <a:ea typeface="+mn-ea"/>
          <a:cs typeface="+mn-cs"/>
        </a:defRPr>
      </a:lvl7pPr>
      <a:lvl8pPr marL="2286000" indent="-182880" algn="l" rtl="0" eaLnBrk="1" latinLnBrk="0" hangingPunct="1">
        <a:spcBef>
          <a:spcPct val="20000"/>
        </a:spcBef>
        <a:buClr>
          <a:schemeClr val="accent2"/>
        </a:buClr>
        <a:buChar char="•"/>
        <a:defRPr kumimoji="0" sz="1400" kern="1200" cap="small" baseline="0">
          <a:solidFill>
            <a:schemeClr val="tx2"/>
          </a:solidFill>
          <a:latin typeface="+mn-lt"/>
          <a:ea typeface="+mn-ea"/>
          <a:cs typeface="+mn-cs"/>
        </a:defRPr>
      </a:lvl8pPr>
      <a:lvl9pPr marL="2560320" indent="-182880" algn="l" rtl="0" eaLnBrk="1" latinLnBrk="0" hangingPunct="1">
        <a:spcBef>
          <a:spcPct val="20000"/>
        </a:spcBef>
        <a:buClr>
          <a:schemeClr val="accent1">
            <a:shade val="75000"/>
          </a:schemeClr>
        </a:buClr>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 Id="rId4"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ctrTitle"/>
          </p:nvPr>
        </p:nvSpPr>
        <p:spPr/>
        <p:txBody>
          <a:bodyPr/>
          <a:lstStyle/>
          <a:p>
            <a:r>
              <a:rPr lang="hu-HU" dirty="0" smtClean="0"/>
              <a:t>Függvények, függvénytulajdonságok</a:t>
            </a:r>
            <a:endParaRPr lang="hu-HU" dirty="0"/>
          </a:p>
        </p:txBody>
      </p:sp>
      <p:sp>
        <p:nvSpPr>
          <p:cNvPr id="3" name="Alcím 2"/>
          <p:cNvSpPr>
            <a:spLocks noGrp="1"/>
          </p:cNvSpPr>
          <p:nvPr>
            <p:ph type="subTitle" idx="1"/>
          </p:nvPr>
        </p:nvSpPr>
        <p:spPr/>
        <p:txBody>
          <a:bodyPr/>
          <a:lstStyle/>
          <a:p>
            <a:r>
              <a:rPr lang="hu-HU" dirty="0" smtClean="0"/>
              <a:t>10. modul</a:t>
            </a:r>
            <a:endParaRPr lang="hu-HU" dirty="0"/>
          </a:p>
        </p:txBody>
      </p:sp>
    </p:spTree>
  </p:cSld>
  <p:clrMapOvr>
    <a:masterClrMapping/>
  </p:clrMapOvr>
  <p:transition>
    <p:dissolv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p:txBody>
          <a:bodyPr/>
          <a:lstStyle/>
          <a:p>
            <a:r>
              <a:rPr lang="hu-HU" dirty="0" smtClean="0"/>
              <a:t>Feladatok:</a:t>
            </a:r>
            <a:endParaRPr lang="hu-HU" dirty="0"/>
          </a:p>
        </p:txBody>
      </p:sp>
      <p:sp>
        <p:nvSpPr>
          <p:cNvPr id="3" name="Tartalom helye 2"/>
          <p:cNvSpPr>
            <a:spLocks noGrp="1"/>
          </p:cNvSpPr>
          <p:nvPr>
            <p:ph sz="quarter" idx="1"/>
          </p:nvPr>
        </p:nvSpPr>
        <p:spPr/>
        <p:txBody>
          <a:bodyPr/>
          <a:lstStyle/>
          <a:p>
            <a:r>
              <a:rPr lang="hu-HU" dirty="0" smtClean="0"/>
              <a:t>Tankönyv </a:t>
            </a:r>
            <a:r>
              <a:rPr lang="hu-HU" dirty="0" smtClean="0">
                <a:latin typeface="Arial" charset="0"/>
              </a:rPr>
              <a:t>323</a:t>
            </a:r>
            <a:r>
              <a:rPr lang="hu-HU" dirty="0" smtClean="0"/>
              <a:t>. oldal </a:t>
            </a:r>
            <a:r>
              <a:rPr lang="hu-HU" dirty="0" smtClean="0">
                <a:latin typeface="Arial" charset="0"/>
              </a:rPr>
              <a:t>28. 29.</a:t>
            </a:r>
          </a:p>
          <a:p>
            <a:r>
              <a:rPr lang="hu-HU" dirty="0" smtClean="0">
                <a:latin typeface="Arial" charset="0"/>
              </a:rPr>
              <a:t>306. oldal 10.a.c.</a:t>
            </a:r>
          </a:p>
        </p:txBody>
      </p:sp>
    </p:spTree>
  </p:cSld>
  <p:clrMapOvr>
    <a:masterClrMapping/>
  </p:clrMapOvr>
  <p:transition>
    <p:dissolv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ctrTitle"/>
          </p:nvPr>
        </p:nvSpPr>
        <p:spPr/>
        <p:txBody>
          <a:bodyPr/>
          <a:lstStyle/>
          <a:p>
            <a:r>
              <a:rPr lang="hu-HU" dirty="0" smtClean="0"/>
              <a:t>Függvénytulajdonságok</a:t>
            </a:r>
            <a:br>
              <a:rPr lang="hu-HU" dirty="0" smtClean="0"/>
            </a:br>
            <a:endParaRPr lang="hu-HU" dirty="0"/>
          </a:p>
        </p:txBody>
      </p:sp>
    </p:spTree>
  </p:cSld>
  <p:clrMapOvr>
    <a:masterClrMapping/>
  </p:clrMapOvr>
  <p:transition>
    <p:dissolv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a:xfrm>
            <a:off x="142844" y="142852"/>
            <a:ext cx="8715436" cy="2714644"/>
          </a:xfrm>
        </p:spPr>
        <p:txBody>
          <a:bodyPr>
            <a:noAutofit/>
          </a:bodyPr>
          <a:lstStyle/>
          <a:p>
            <a:r>
              <a:rPr lang="hu-HU" sz="1800" b="1" i="1" u="sng" cap="none" dirty="0" smtClean="0">
                <a:latin typeface="Arial" pitchFamily="34" charset="0"/>
              </a:rPr>
              <a:t>Feri</a:t>
            </a:r>
            <a:r>
              <a:rPr lang="hu-HU" sz="1800" i="1" cap="none" dirty="0" smtClean="0">
                <a:latin typeface="Arial" pitchFamily="34" charset="0"/>
              </a:rPr>
              <a:t>: Biciklivel járok iskolába. Mindig azonos tempóban szoktam menni. Ma, amikor </a:t>
            </a:r>
            <a:r>
              <a:rPr lang="hu-HU" sz="1800" cap="none" dirty="0" smtClean="0">
                <a:latin typeface="Arial" pitchFamily="34" charset="0"/>
              </a:rPr>
              <a:t>útközben ránéztem az órámra, úgy láttam, hogy nem fogok beérni, ezért gyorsabban hajtottam a kerékpárt.</a:t>
            </a:r>
            <a:br>
              <a:rPr lang="hu-HU" sz="1800" cap="none" dirty="0" smtClean="0">
                <a:latin typeface="Arial" pitchFamily="34" charset="0"/>
              </a:rPr>
            </a:br>
            <a:r>
              <a:rPr lang="hu-HU" sz="1800" b="1" i="1" u="sng" cap="none" dirty="0" smtClean="0">
                <a:latin typeface="Arial" pitchFamily="34" charset="0"/>
              </a:rPr>
              <a:t>Béla</a:t>
            </a:r>
            <a:r>
              <a:rPr lang="hu-HU" sz="1800" i="1" cap="none" dirty="0" smtClean="0">
                <a:latin typeface="Arial" pitchFamily="34" charset="0"/>
              </a:rPr>
              <a:t>: Gyalog járok az iskolába. Már jó darabot megtettem, amikor eszembe jutott, hogy nem </a:t>
            </a:r>
            <a:r>
              <a:rPr lang="hu-HU" sz="1800" cap="none" dirty="0" smtClean="0">
                <a:latin typeface="Arial" pitchFamily="34" charset="0"/>
              </a:rPr>
              <a:t>hoztam el Ferinek az ígért könyvet. Visszafordultam érte, és ezek után persze futnom kellett, hogy ne késsek el.</a:t>
            </a:r>
            <a:br>
              <a:rPr lang="hu-HU" sz="1800" cap="none" dirty="0" smtClean="0">
                <a:latin typeface="Arial" pitchFamily="34" charset="0"/>
              </a:rPr>
            </a:br>
            <a:r>
              <a:rPr lang="hu-HU" sz="1800" b="1" i="1" u="sng" cap="none" dirty="0" smtClean="0">
                <a:latin typeface="Arial" pitchFamily="34" charset="0"/>
              </a:rPr>
              <a:t>Jóska</a:t>
            </a:r>
            <a:r>
              <a:rPr lang="hu-HU" sz="1800" i="1" cap="none" dirty="0" smtClean="0">
                <a:latin typeface="Arial" pitchFamily="34" charset="0"/>
              </a:rPr>
              <a:t>: Én minden nap robogóval járok, de ma nagyon megjártam. Már félúton voltam, amikor </a:t>
            </a:r>
            <a:r>
              <a:rPr lang="hu-HU" sz="1800" cap="none" dirty="0" smtClean="0">
                <a:latin typeface="Arial" pitchFamily="34" charset="0"/>
              </a:rPr>
              <a:t>elfogyott a benzin. Elég sokáig kellett várnom, amíg végre egy autóstól kaptam annyi benzint, hogy be tudjak jönni az iskolába.</a:t>
            </a:r>
            <a:endParaRPr lang="hu-HU" sz="1800" cap="none" dirty="0">
              <a:latin typeface="Arial" pitchFamily="34" charset="0"/>
            </a:endParaRPr>
          </a:p>
        </p:txBody>
      </p:sp>
      <p:pic>
        <p:nvPicPr>
          <p:cNvPr id="2050" name="Picture 2"/>
          <p:cNvPicPr>
            <a:picLocks noGrp="1" noChangeAspect="1" noChangeArrowheads="1"/>
          </p:cNvPicPr>
          <p:nvPr>
            <p:ph sz="quarter" idx="1"/>
          </p:nvPr>
        </p:nvPicPr>
        <p:blipFill>
          <a:blip r:embed="rId2"/>
          <a:srcRect/>
          <a:stretch>
            <a:fillRect/>
          </a:stretch>
        </p:blipFill>
        <p:spPr bwMode="auto">
          <a:xfrm>
            <a:off x="1428728" y="2928934"/>
            <a:ext cx="5567380" cy="4105822"/>
          </a:xfrm>
          <a:prstGeom prst="rect">
            <a:avLst/>
          </a:prstGeom>
          <a:noFill/>
          <a:ln w="9525">
            <a:noFill/>
            <a:miter lim="800000"/>
            <a:headEnd/>
            <a:tailEnd/>
          </a:ln>
          <a:effectLst/>
        </p:spPr>
      </p:pic>
    </p:spTree>
  </p:cSld>
  <p:clrMapOvr>
    <a:masterClrMapping/>
  </p:clrMapOvr>
  <p:transition>
    <p:dissolv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a:xfrm>
            <a:off x="457200" y="274638"/>
            <a:ext cx="7467600" cy="725470"/>
          </a:xfrm>
        </p:spPr>
        <p:txBody>
          <a:bodyPr/>
          <a:lstStyle/>
          <a:p>
            <a:r>
              <a:rPr lang="hu-HU" dirty="0" smtClean="0"/>
              <a:t>Feladatok: tankönyv 308. oldal 12.</a:t>
            </a:r>
            <a:endParaRPr lang="hu-HU" dirty="0"/>
          </a:p>
        </p:txBody>
      </p:sp>
      <p:sp>
        <p:nvSpPr>
          <p:cNvPr id="5" name="Tartalom helye 4"/>
          <p:cNvSpPr>
            <a:spLocks noGrp="1"/>
          </p:cNvSpPr>
          <p:nvPr>
            <p:ph sz="quarter" idx="1"/>
          </p:nvPr>
        </p:nvSpPr>
        <p:spPr>
          <a:xfrm>
            <a:off x="457200" y="1214422"/>
            <a:ext cx="7467600" cy="5259530"/>
          </a:xfrm>
        </p:spPr>
        <p:txBody>
          <a:bodyPr>
            <a:normAutofit/>
          </a:bodyPr>
          <a:lstStyle/>
          <a:p>
            <a:pPr>
              <a:buNone/>
            </a:pPr>
            <a:r>
              <a:rPr lang="hu-HU" sz="2800" b="1" dirty="0" smtClean="0">
                <a:solidFill>
                  <a:srgbClr val="FF0000"/>
                </a:solidFill>
              </a:rPr>
              <a:t>Bolha</a:t>
            </a:r>
            <a:r>
              <a:rPr lang="hu-HU" sz="2800" b="1" dirty="0" smtClean="0"/>
              <a:t>	</a:t>
            </a:r>
            <a:r>
              <a:rPr lang="hu-HU" sz="2800" b="1" dirty="0" smtClean="0">
                <a:solidFill>
                  <a:schemeClr val="accent2">
                    <a:lumMod val="75000"/>
                  </a:schemeClr>
                </a:solidFill>
              </a:rPr>
              <a:t>delfin</a:t>
            </a:r>
            <a:r>
              <a:rPr lang="hu-HU" sz="2800" b="1" dirty="0" smtClean="0"/>
              <a:t>	</a:t>
            </a:r>
            <a:r>
              <a:rPr lang="hu-HU" sz="2800" b="1" dirty="0" smtClean="0">
                <a:solidFill>
                  <a:schemeClr val="accent4">
                    <a:lumMod val="50000"/>
                  </a:schemeClr>
                </a:solidFill>
              </a:rPr>
              <a:t>tücsök	</a:t>
            </a:r>
            <a:r>
              <a:rPr lang="hu-HU" sz="2800" b="1" dirty="0" smtClean="0">
                <a:solidFill>
                  <a:schemeClr val="bg2">
                    <a:lumMod val="50000"/>
                  </a:schemeClr>
                </a:solidFill>
              </a:rPr>
              <a:t>kenguru</a:t>
            </a:r>
            <a:endParaRPr lang="hu-HU" sz="2800" b="1" dirty="0">
              <a:solidFill>
                <a:schemeClr val="bg2">
                  <a:lumMod val="50000"/>
                </a:schemeClr>
              </a:solidFill>
            </a:endParaRPr>
          </a:p>
        </p:txBody>
      </p:sp>
      <p:pic>
        <p:nvPicPr>
          <p:cNvPr id="3076" name="Picture 4"/>
          <p:cNvPicPr>
            <a:picLocks noChangeAspect="1" noChangeArrowheads="1"/>
          </p:cNvPicPr>
          <p:nvPr/>
        </p:nvPicPr>
        <p:blipFill>
          <a:blip r:embed="rId2"/>
          <a:srcRect/>
          <a:stretch>
            <a:fillRect/>
          </a:stretch>
        </p:blipFill>
        <p:spPr bwMode="auto">
          <a:xfrm>
            <a:off x="1071538" y="2117243"/>
            <a:ext cx="6135823" cy="4740757"/>
          </a:xfrm>
          <a:prstGeom prst="rect">
            <a:avLst/>
          </a:prstGeom>
          <a:noFill/>
          <a:ln w="9525">
            <a:noFill/>
            <a:miter lim="800000"/>
            <a:headEnd/>
            <a:tailEnd/>
          </a:ln>
          <a:effectLst/>
        </p:spPr>
      </p:pic>
    </p:spTree>
  </p:cSld>
  <p:clrMapOvr>
    <a:masterClrMapping/>
  </p:clrMapOvr>
  <p:transition>
    <p:dissolve/>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p:txBody>
          <a:bodyPr>
            <a:normAutofit/>
          </a:bodyPr>
          <a:lstStyle/>
          <a:p>
            <a:r>
              <a:rPr lang="hu-HU" b="1" dirty="0" smtClean="0"/>
              <a:t>A függvény tulajdonságai: </a:t>
            </a:r>
            <a:r>
              <a:rPr lang="hu-HU" sz="3200" b="1" u="sng" dirty="0" err="1" smtClean="0"/>
              <a:t>zérushely</a:t>
            </a:r>
            <a:r>
              <a:rPr lang="hu-HU" sz="3200" b="1" u="sng" dirty="0" smtClean="0"/>
              <a:t> </a:t>
            </a:r>
            <a:endParaRPr lang="hu-HU" u="sng" dirty="0"/>
          </a:p>
        </p:txBody>
      </p:sp>
      <p:sp>
        <p:nvSpPr>
          <p:cNvPr id="3" name="Tartalom helye 2"/>
          <p:cNvSpPr>
            <a:spLocks noGrp="1"/>
          </p:cNvSpPr>
          <p:nvPr>
            <p:ph sz="quarter" idx="1"/>
          </p:nvPr>
        </p:nvSpPr>
        <p:spPr>
          <a:xfrm>
            <a:off x="457200" y="1600200"/>
            <a:ext cx="7758138" cy="4873752"/>
          </a:xfrm>
        </p:spPr>
        <p:txBody>
          <a:bodyPr/>
          <a:lstStyle/>
          <a:p>
            <a:r>
              <a:rPr lang="hu-HU" sz="3600" dirty="0" smtClean="0"/>
              <a:t>az az </a:t>
            </a:r>
            <a:r>
              <a:rPr lang="hu-HU" sz="3600" i="1" dirty="0" smtClean="0"/>
              <a:t>x érték, ahol a függvény helyettesítési értéke 0 (f(x)=0). </a:t>
            </a:r>
            <a:br>
              <a:rPr lang="hu-HU" sz="3600" i="1" dirty="0" smtClean="0"/>
            </a:br>
            <a:r>
              <a:rPr lang="hu-HU" sz="3600" i="1" dirty="0" smtClean="0"/>
              <a:t>Ez szemléletesen azt jelenti, </a:t>
            </a:r>
            <a:r>
              <a:rPr lang="hu-HU" sz="3600" dirty="0" smtClean="0"/>
              <a:t>hogy a függvény grafikonja ezen a helyen metszi az </a:t>
            </a:r>
            <a:r>
              <a:rPr lang="hu-HU" sz="3600" i="1" dirty="0" smtClean="0"/>
              <a:t>x tengelyt.</a:t>
            </a:r>
          </a:p>
          <a:p>
            <a:endParaRPr lang="hu-HU" dirty="0"/>
          </a:p>
        </p:txBody>
      </p:sp>
    </p:spTree>
  </p:cSld>
  <p:clrMapOvr>
    <a:masterClrMapping/>
  </p:clrMapOvr>
  <p:transition>
    <p:dissolve/>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p:txBody>
          <a:bodyPr>
            <a:normAutofit/>
          </a:bodyPr>
          <a:lstStyle/>
          <a:p>
            <a:r>
              <a:rPr lang="hu-HU" b="1" dirty="0" smtClean="0"/>
              <a:t>A függvény tulajdonságai: </a:t>
            </a:r>
            <a:r>
              <a:rPr lang="hu-HU" sz="3200" b="1" u="sng" dirty="0" smtClean="0"/>
              <a:t>monotonitás</a:t>
            </a:r>
            <a:endParaRPr lang="hu-HU" u="sng" dirty="0"/>
          </a:p>
        </p:txBody>
      </p:sp>
      <p:sp>
        <p:nvSpPr>
          <p:cNvPr id="3" name="Tartalom helye 2"/>
          <p:cNvSpPr>
            <a:spLocks noGrp="1"/>
          </p:cNvSpPr>
          <p:nvPr>
            <p:ph sz="quarter" idx="1"/>
          </p:nvPr>
        </p:nvSpPr>
        <p:spPr/>
        <p:txBody>
          <a:bodyPr/>
          <a:lstStyle/>
          <a:p>
            <a:pPr>
              <a:spcAft>
                <a:spcPts val="1800"/>
              </a:spcAft>
            </a:pPr>
            <a:r>
              <a:rPr lang="hu-HU" dirty="0" smtClean="0"/>
              <a:t>– a függvény egy intervallumon szigorúan monoton növekvő, ha x</a:t>
            </a:r>
            <a:r>
              <a:rPr lang="hu-HU" baseline="-25000" dirty="0" smtClean="0"/>
              <a:t>1</a:t>
            </a:r>
            <a:r>
              <a:rPr lang="hu-HU" dirty="0" smtClean="0"/>
              <a:t>&lt;x</a:t>
            </a:r>
            <a:r>
              <a:rPr lang="hu-HU" baseline="-25000" dirty="0" smtClean="0"/>
              <a:t>2</a:t>
            </a:r>
            <a:r>
              <a:rPr lang="hu-HU" dirty="0" smtClean="0"/>
              <a:t> hely esetén f(x</a:t>
            </a:r>
            <a:r>
              <a:rPr lang="hu-HU" baseline="-25000" dirty="0" smtClean="0"/>
              <a:t>1</a:t>
            </a:r>
            <a:r>
              <a:rPr lang="hu-HU" dirty="0" smtClean="0"/>
              <a:t>)&lt;f(x</a:t>
            </a:r>
            <a:r>
              <a:rPr lang="hu-HU" baseline="-25000" dirty="0" smtClean="0"/>
              <a:t>2</a:t>
            </a:r>
            <a:r>
              <a:rPr lang="hu-HU" dirty="0" smtClean="0"/>
              <a:t>) és monoton növekvő, ha f(x</a:t>
            </a:r>
            <a:r>
              <a:rPr lang="hu-HU" baseline="-25000" dirty="0" smtClean="0"/>
              <a:t>1</a:t>
            </a:r>
            <a:r>
              <a:rPr lang="hu-HU" dirty="0" smtClean="0"/>
              <a:t>)≤f(x</a:t>
            </a:r>
            <a:r>
              <a:rPr lang="hu-HU" baseline="-25000" dirty="0" smtClean="0"/>
              <a:t>2</a:t>
            </a:r>
            <a:r>
              <a:rPr lang="hu-HU" dirty="0" smtClean="0"/>
              <a:t>).</a:t>
            </a:r>
          </a:p>
          <a:p>
            <a:r>
              <a:rPr lang="hu-HU" dirty="0" smtClean="0"/>
              <a:t>– a függvény egy intervallumon szigorúan monoton növekvő, ha x</a:t>
            </a:r>
            <a:r>
              <a:rPr lang="hu-HU" baseline="-25000" dirty="0" smtClean="0"/>
              <a:t>1</a:t>
            </a:r>
            <a:r>
              <a:rPr lang="hu-HU" dirty="0" smtClean="0"/>
              <a:t>&lt;x</a:t>
            </a:r>
            <a:r>
              <a:rPr lang="hu-HU" baseline="-25000" dirty="0" smtClean="0"/>
              <a:t>2</a:t>
            </a:r>
            <a:r>
              <a:rPr lang="hu-HU" dirty="0" smtClean="0"/>
              <a:t> hely esetén f(x</a:t>
            </a:r>
            <a:r>
              <a:rPr lang="hu-HU" baseline="-25000" dirty="0" smtClean="0"/>
              <a:t>1</a:t>
            </a:r>
            <a:r>
              <a:rPr lang="hu-HU" dirty="0" smtClean="0"/>
              <a:t>)&gt;f(x</a:t>
            </a:r>
            <a:r>
              <a:rPr lang="hu-HU" baseline="-25000" dirty="0" smtClean="0"/>
              <a:t>2</a:t>
            </a:r>
            <a:r>
              <a:rPr lang="hu-HU" dirty="0" smtClean="0"/>
              <a:t>) és monoton növekvő, ha f(x</a:t>
            </a:r>
            <a:r>
              <a:rPr lang="hu-HU" baseline="-25000" dirty="0" smtClean="0"/>
              <a:t>1</a:t>
            </a:r>
            <a:r>
              <a:rPr lang="hu-HU" dirty="0" smtClean="0"/>
              <a:t>)≥f(x</a:t>
            </a:r>
            <a:r>
              <a:rPr lang="hu-HU" baseline="-25000" dirty="0" smtClean="0"/>
              <a:t>2</a:t>
            </a:r>
            <a:r>
              <a:rPr lang="hu-HU" dirty="0" smtClean="0"/>
              <a:t>).</a:t>
            </a:r>
            <a:endParaRPr lang="hu-HU" dirty="0"/>
          </a:p>
        </p:txBody>
      </p:sp>
    </p:spTree>
  </p:cSld>
  <p:clrMapOvr>
    <a:masterClrMapping/>
  </p:clrMapOvr>
  <p:transition>
    <p:dissolve/>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a:xfrm>
            <a:off x="457200" y="274638"/>
            <a:ext cx="7467600" cy="511156"/>
          </a:xfrm>
        </p:spPr>
        <p:txBody>
          <a:bodyPr>
            <a:normAutofit fontScale="90000"/>
          </a:bodyPr>
          <a:lstStyle/>
          <a:p>
            <a:r>
              <a:rPr lang="hu-HU" dirty="0" smtClean="0"/>
              <a:t>Példa </a:t>
            </a:r>
            <a:r>
              <a:rPr lang="hu-HU" sz="1800" dirty="0" smtClean="0"/>
              <a:t>(</a:t>
            </a:r>
            <a:r>
              <a:rPr lang="hu-HU" sz="1800" dirty="0" err="1" smtClean="0"/>
              <a:t>tk</a:t>
            </a:r>
            <a:r>
              <a:rPr lang="hu-HU" sz="1800" dirty="0" smtClean="0"/>
              <a:t>. 313. oldal 8. mintapélda)</a:t>
            </a:r>
            <a:endParaRPr lang="hu-HU" dirty="0"/>
          </a:p>
        </p:txBody>
      </p:sp>
      <p:sp>
        <p:nvSpPr>
          <p:cNvPr id="3" name="Tartalom helye 2"/>
          <p:cNvSpPr>
            <a:spLocks noGrp="1"/>
          </p:cNvSpPr>
          <p:nvPr>
            <p:ph sz="quarter" idx="1"/>
          </p:nvPr>
        </p:nvSpPr>
        <p:spPr>
          <a:xfrm>
            <a:off x="457200" y="857232"/>
            <a:ext cx="8258204" cy="2071702"/>
          </a:xfrm>
        </p:spPr>
        <p:txBody>
          <a:bodyPr/>
          <a:lstStyle/>
          <a:p>
            <a:r>
              <a:rPr lang="hu-HU" dirty="0" smtClean="0"/>
              <a:t>a) Melyik nap volt Katinak a legmagasabb illetve a legalacsonyabb a testhőmérséklete?</a:t>
            </a:r>
          </a:p>
          <a:p>
            <a:r>
              <a:rPr lang="hu-HU" dirty="0" smtClean="0"/>
              <a:t>b) A hónap hányadik napjától lázasodott be Kati? Hány napig tartott a betegsége? A hónap első hetében mekkora volt Kati átlagos testhőmérséklete?</a:t>
            </a:r>
          </a:p>
          <a:p>
            <a:endParaRPr lang="hu-HU" dirty="0"/>
          </a:p>
        </p:txBody>
      </p:sp>
      <p:pic>
        <p:nvPicPr>
          <p:cNvPr id="4098" name="Picture 2"/>
          <p:cNvPicPr>
            <a:picLocks noChangeAspect="1" noChangeArrowheads="1"/>
          </p:cNvPicPr>
          <p:nvPr/>
        </p:nvPicPr>
        <p:blipFill>
          <a:blip r:embed="rId2"/>
          <a:srcRect/>
          <a:stretch>
            <a:fillRect/>
          </a:stretch>
        </p:blipFill>
        <p:spPr bwMode="auto">
          <a:xfrm>
            <a:off x="500034" y="2943836"/>
            <a:ext cx="7781952" cy="3914164"/>
          </a:xfrm>
          <a:prstGeom prst="rect">
            <a:avLst/>
          </a:prstGeom>
          <a:noFill/>
          <a:ln w="9525">
            <a:noFill/>
            <a:miter lim="800000"/>
            <a:headEnd/>
            <a:tailEnd/>
          </a:ln>
          <a:effectLst/>
        </p:spPr>
      </p:pic>
    </p:spTree>
  </p:cSld>
  <p:clrMapOvr>
    <a:masterClrMapping/>
  </p:clrMapOvr>
  <p:transition>
    <p:dissolv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p:txBody>
          <a:bodyPr/>
          <a:lstStyle/>
          <a:p>
            <a:r>
              <a:rPr lang="hu-HU" dirty="0" smtClean="0"/>
              <a:t>Csoportalakítás (véletlenszerű)</a:t>
            </a:r>
            <a:endParaRPr lang="hu-HU" dirty="0"/>
          </a:p>
        </p:txBody>
      </p:sp>
      <p:sp>
        <p:nvSpPr>
          <p:cNvPr id="3" name="Tartalom helye 2"/>
          <p:cNvSpPr>
            <a:spLocks noGrp="1"/>
          </p:cNvSpPr>
          <p:nvPr>
            <p:ph sz="quarter" idx="1"/>
          </p:nvPr>
        </p:nvSpPr>
        <p:spPr/>
        <p:txBody>
          <a:bodyPr/>
          <a:lstStyle/>
          <a:p>
            <a:r>
              <a:rPr lang="hu-HU" u="sng" dirty="0" smtClean="0"/>
              <a:t>Feladatok</a:t>
            </a:r>
            <a:r>
              <a:rPr lang="hu-HU" dirty="0" smtClean="0"/>
              <a:t>: </a:t>
            </a:r>
          </a:p>
          <a:p>
            <a:pPr lvl="1"/>
            <a:r>
              <a:rPr lang="hu-HU" sz="3600" dirty="0" smtClean="0">
                <a:solidFill>
                  <a:schemeClr val="accent1">
                    <a:lumMod val="50000"/>
                  </a:schemeClr>
                </a:solidFill>
              </a:rPr>
              <a:t>szóvivő, </a:t>
            </a:r>
          </a:p>
          <a:p>
            <a:pPr lvl="1"/>
            <a:r>
              <a:rPr lang="hu-HU" sz="3600" dirty="0" smtClean="0">
                <a:solidFill>
                  <a:schemeClr val="accent1">
                    <a:lumMod val="50000"/>
                  </a:schemeClr>
                </a:solidFill>
              </a:rPr>
              <a:t>feladatfelelős, </a:t>
            </a:r>
          </a:p>
          <a:p>
            <a:pPr lvl="1"/>
            <a:r>
              <a:rPr lang="hu-HU" sz="3600" dirty="0" smtClean="0">
                <a:solidFill>
                  <a:schemeClr val="accent1">
                    <a:lumMod val="50000"/>
                  </a:schemeClr>
                </a:solidFill>
              </a:rPr>
              <a:t>időfelelős, </a:t>
            </a:r>
          </a:p>
          <a:p>
            <a:pPr lvl="1"/>
            <a:r>
              <a:rPr lang="hu-HU" sz="3600" dirty="0" smtClean="0">
                <a:solidFill>
                  <a:schemeClr val="accent1">
                    <a:lumMod val="50000"/>
                  </a:schemeClr>
                </a:solidFill>
              </a:rPr>
              <a:t>csendfelelős</a:t>
            </a:r>
            <a:endParaRPr lang="hu-HU" sz="3600" dirty="0">
              <a:solidFill>
                <a:schemeClr val="accent1">
                  <a:lumMod val="50000"/>
                </a:schemeClr>
              </a:solidFill>
            </a:endParaRPr>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 calcmode="lin" valueType="num">
                                      <p:cBhvr additive="base">
                                        <p:cTn id="13"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anim calcmode="lin" valueType="num">
                                      <p:cBhvr additive="base">
                                        <p:cTn id="25"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p:txBody>
          <a:bodyPr/>
          <a:lstStyle/>
          <a:p>
            <a:r>
              <a:rPr lang="hu-HU" dirty="0" smtClean="0"/>
              <a:t>Feladatok (csoport munka)</a:t>
            </a:r>
            <a:endParaRPr lang="hu-HU" dirty="0"/>
          </a:p>
        </p:txBody>
      </p:sp>
      <p:sp>
        <p:nvSpPr>
          <p:cNvPr id="3" name="Tartalom helye 2"/>
          <p:cNvSpPr>
            <a:spLocks noGrp="1"/>
          </p:cNvSpPr>
          <p:nvPr>
            <p:ph sz="quarter" idx="1"/>
          </p:nvPr>
        </p:nvSpPr>
        <p:spPr/>
        <p:txBody>
          <a:bodyPr/>
          <a:lstStyle/>
          <a:p>
            <a:r>
              <a:rPr lang="hu-HU" dirty="0" smtClean="0"/>
              <a:t>Tankönyv 313. oldal 17., 315. oldal 20.</a:t>
            </a:r>
            <a:endParaRPr lang="hu-HU" dirty="0"/>
          </a:p>
        </p:txBody>
      </p:sp>
      <p:pic>
        <p:nvPicPr>
          <p:cNvPr id="5122" name="Picture 2"/>
          <p:cNvPicPr>
            <a:picLocks noChangeAspect="1" noChangeArrowheads="1"/>
          </p:cNvPicPr>
          <p:nvPr/>
        </p:nvPicPr>
        <p:blipFill>
          <a:blip r:embed="rId2"/>
          <a:srcRect/>
          <a:stretch>
            <a:fillRect/>
          </a:stretch>
        </p:blipFill>
        <p:spPr bwMode="auto">
          <a:xfrm>
            <a:off x="0" y="2428868"/>
            <a:ext cx="4229100" cy="2790825"/>
          </a:xfrm>
          <a:prstGeom prst="rect">
            <a:avLst/>
          </a:prstGeom>
          <a:noFill/>
          <a:ln w="9525">
            <a:noFill/>
            <a:miter lim="800000"/>
            <a:headEnd/>
            <a:tailEnd/>
          </a:ln>
          <a:effectLst/>
        </p:spPr>
      </p:pic>
      <p:pic>
        <p:nvPicPr>
          <p:cNvPr id="5123" name="Picture 3"/>
          <p:cNvPicPr>
            <a:picLocks noChangeAspect="1" noChangeArrowheads="1"/>
          </p:cNvPicPr>
          <p:nvPr/>
        </p:nvPicPr>
        <p:blipFill>
          <a:blip r:embed="rId3"/>
          <a:srcRect/>
          <a:stretch>
            <a:fillRect/>
          </a:stretch>
        </p:blipFill>
        <p:spPr bwMode="auto">
          <a:xfrm>
            <a:off x="4470108" y="2285992"/>
            <a:ext cx="4673892" cy="3143261"/>
          </a:xfrm>
          <a:prstGeom prst="rect">
            <a:avLst/>
          </a:prstGeom>
          <a:noFill/>
          <a:ln w="9525">
            <a:noFill/>
            <a:miter lim="800000"/>
            <a:headEnd/>
            <a:tailEnd/>
          </a:ln>
          <a:effectLst/>
        </p:spPr>
      </p:pic>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5122"/>
                                        </p:tgtEl>
                                        <p:attrNameLst>
                                          <p:attrName>style.visibility</p:attrName>
                                        </p:attrNameLst>
                                      </p:cBhvr>
                                      <p:to>
                                        <p:strVal val="visible"/>
                                      </p:to>
                                    </p:set>
                                    <p:animEffect transition="in" filter="box(in)">
                                      <p:cBhvr>
                                        <p:cTn id="7" dur="500"/>
                                        <p:tgtEl>
                                          <p:spTgt spid="5122"/>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5123"/>
                                        </p:tgtEl>
                                        <p:attrNameLst>
                                          <p:attrName>style.visibility</p:attrName>
                                        </p:attrNameLst>
                                      </p:cBhvr>
                                      <p:to>
                                        <p:strVal val="visible"/>
                                      </p:to>
                                    </p:set>
                                    <p:animEffect transition="in" filter="checkerboard(across)">
                                      <p:cBhvr>
                                        <p:cTn id="12" dur="500"/>
                                        <p:tgtEl>
                                          <p:spTgt spid="51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a:xfrm>
            <a:off x="457200" y="274638"/>
            <a:ext cx="7467600" cy="582594"/>
          </a:xfrm>
        </p:spPr>
        <p:txBody>
          <a:bodyPr>
            <a:normAutofit/>
          </a:bodyPr>
          <a:lstStyle/>
          <a:p>
            <a:r>
              <a:rPr lang="hu-HU" dirty="0" smtClean="0"/>
              <a:t>Feladat: Tankönyv 315. oldal 20.</a:t>
            </a:r>
            <a:endParaRPr lang="hu-HU" dirty="0"/>
          </a:p>
        </p:txBody>
      </p:sp>
      <p:sp>
        <p:nvSpPr>
          <p:cNvPr id="3" name="Tartalom helye 2"/>
          <p:cNvSpPr>
            <a:spLocks noGrp="1"/>
          </p:cNvSpPr>
          <p:nvPr>
            <p:ph sz="quarter" idx="1"/>
          </p:nvPr>
        </p:nvSpPr>
        <p:spPr>
          <a:xfrm>
            <a:off x="457200" y="857232"/>
            <a:ext cx="7467600" cy="3143272"/>
          </a:xfrm>
        </p:spPr>
        <p:txBody>
          <a:bodyPr/>
          <a:lstStyle/>
          <a:p>
            <a:r>
              <a:rPr lang="hu-HU" dirty="0" smtClean="0"/>
              <a:t>a) Milyen magasra másztak fel? Mikor voltak a legalacsonyabban?</a:t>
            </a:r>
          </a:p>
          <a:p>
            <a:r>
              <a:rPr lang="hu-HU" dirty="0" smtClean="0"/>
              <a:t>b) Mennyi idő alatt mászták meg a hegyet? Felfelé menet milyen magasságban értek ereszkedő szakaszhoz? Mekkora volt ezen a szakaszon a szintkülönbség? Visszafelé az emelkedő szakasz előtt mekkora volt az út meredeksége, ha közben 1,2 km-t haladtak előre?</a:t>
            </a:r>
          </a:p>
          <a:p>
            <a:pPr>
              <a:buNone/>
            </a:pPr>
            <a:endParaRPr lang="hu-HU" dirty="0"/>
          </a:p>
        </p:txBody>
      </p:sp>
      <p:pic>
        <p:nvPicPr>
          <p:cNvPr id="6146" name="Picture 2"/>
          <p:cNvPicPr>
            <a:picLocks noChangeAspect="1" noChangeArrowheads="1"/>
          </p:cNvPicPr>
          <p:nvPr/>
        </p:nvPicPr>
        <p:blipFill>
          <a:blip r:embed="rId2"/>
          <a:srcRect/>
          <a:stretch>
            <a:fillRect/>
          </a:stretch>
        </p:blipFill>
        <p:spPr bwMode="auto">
          <a:xfrm>
            <a:off x="928662" y="3929067"/>
            <a:ext cx="7265412" cy="2928934"/>
          </a:xfrm>
          <a:prstGeom prst="rect">
            <a:avLst/>
          </a:prstGeom>
          <a:noFill/>
          <a:ln w="9525">
            <a:noFill/>
            <a:miter lim="800000"/>
            <a:headEnd/>
            <a:tailEnd/>
          </a:ln>
          <a:effectLst/>
        </p:spPr>
      </p:pic>
    </p:spTree>
  </p:cSld>
  <p:clrMapOvr>
    <a:masterClrMapping/>
  </p:clrMapOvr>
  <p:transition>
    <p:dissolv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a:xfrm>
            <a:off x="214282" y="274638"/>
            <a:ext cx="8429684" cy="1143000"/>
          </a:xfrm>
        </p:spPr>
        <p:txBody>
          <a:bodyPr>
            <a:noAutofit/>
          </a:bodyPr>
          <a:lstStyle/>
          <a:p>
            <a:r>
              <a:rPr lang="hu-HU" sz="1800" dirty="0" smtClean="0"/>
              <a:t>Válaszd ki a következő </a:t>
            </a:r>
            <a:r>
              <a:rPr lang="hu-HU" sz="1800" dirty="0" err="1" smtClean="0"/>
              <a:t>Venn-diagramokkal</a:t>
            </a:r>
            <a:r>
              <a:rPr lang="hu-HU" sz="1800" dirty="0" smtClean="0"/>
              <a:t> megadott hozzárendelések közül az egyértelműeket! Mi lehet a hozzárendelési utasítás? </a:t>
            </a:r>
            <a:br>
              <a:rPr lang="hu-HU" sz="1800" dirty="0" smtClean="0"/>
            </a:br>
            <a:r>
              <a:rPr lang="hu-HU" sz="1800" dirty="0" smtClean="0"/>
              <a:t>Rajzold be a hiányzó nyilakat!</a:t>
            </a:r>
            <a:endParaRPr lang="hu-HU" sz="1800" dirty="0"/>
          </a:p>
        </p:txBody>
      </p:sp>
      <p:pic>
        <p:nvPicPr>
          <p:cNvPr id="1026" name="Picture 2"/>
          <p:cNvPicPr>
            <a:picLocks noGrp="1" noChangeAspect="1" noChangeArrowheads="1"/>
          </p:cNvPicPr>
          <p:nvPr>
            <p:ph sz="quarter" idx="1"/>
          </p:nvPr>
        </p:nvPicPr>
        <p:blipFill>
          <a:blip r:embed="rId2"/>
          <a:srcRect/>
          <a:stretch>
            <a:fillRect/>
          </a:stretch>
        </p:blipFill>
        <p:spPr bwMode="auto">
          <a:xfrm>
            <a:off x="1233487" y="2503487"/>
            <a:ext cx="5915025" cy="3067050"/>
          </a:xfrm>
          <a:prstGeom prst="rect">
            <a:avLst/>
          </a:prstGeom>
          <a:noFill/>
          <a:ln w="9525">
            <a:noFill/>
            <a:miter lim="800000"/>
            <a:headEnd/>
            <a:tailEnd/>
          </a:ln>
          <a:effectLst/>
        </p:spPr>
      </p:pic>
    </p:spTree>
  </p:cSld>
  <p:clrMapOvr>
    <a:masterClrMapping/>
  </p:clrMapOvr>
  <p:transition>
    <p:dissolv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p:txBody>
          <a:bodyPr/>
          <a:lstStyle/>
          <a:p>
            <a:r>
              <a:rPr lang="hu-HU" dirty="0" smtClean="0"/>
              <a:t>Házi feladat</a:t>
            </a:r>
            <a:endParaRPr lang="hu-HU" dirty="0"/>
          </a:p>
        </p:txBody>
      </p:sp>
      <p:sp>
        <p:nvSpPr>
          <p:cNvPr id="3" name="Tartalom helye 2"/>
          <p:cNvSpPr>
            <a:spLocks noGrp="1"/>
          </p:cNvSpPr>
          <p:nvPr>
            <p:ph sz="quarter" idx="1"/>
          </p:nvPr>
        </p:nvSpPr>
        <p:spPr/>
        <p:txBody>
          <a:bodyPr/>
          <a:lstStyle/>
          <a:p>
            <a:r>
              <a:rPr lang="hu-HU" dirty="0" smtClean="0"/>
              <a:t>Tankönyv 310. oldal 14.</a:t>
            </a:r>
          </a:p>
          <a:p>
            <a:pPr lvl="1"/>
            <a:r>
              <a:rPr lang="hu-HU" dirty="0" smtClean="0"/>
              <a:t>314. oldal  18. 19.</a:t>
            </a:r>
            <a:endParaRPr lang="hu-HU" dirty="0"/>
          </a:p>
        </p:txBody>
      </p:sp>
    </p:spTree>
  </p:cSld>
  <p:clrMapOvr>
    <a:masterClrMapping/>
  </p:clrMapOvr>
  <p:transition>
    <p:dissolve/>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ím 3"/>
          <p:cNvSpPr>
            <a:spLocks noGrp="1"/>
          </p:cNvSpPr>
          <p:nvPr>
            <p:ph type="ctrTitle"/>
          </p:nvPr>
        </p:nvSpPr>
        <p:spPr/>
        <p:txBody>
          <a:bodyPr/>
          <a:lstStyle/>
          <a:p>
            <a:r>
              <a:rPr lang="hu-HU" dirty="0" smtClean="0"/>
              <a:t>A függvény tulajdonságai: </a:t>
            </a:r>
            <a:r>
              <a:rPr lang="hu-HU" dirty="0" smtClean="0"/>
              <a:t>szélsőérték</a:t>
            </a:r>
            <a:endParaRPr lang="hu-HU" dirty="0"/>
          </a:p>
        </p:txBody>
      </p:sp>
    </p:spTree>
  </p:cSld>
  <p:clrMapOvr>
    <a:masterClrMapping/>
  </p:clrMapOvr>
  <p:transition>
    <p:dissolve/>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artalom helye 2"/>
          <p:cNvSpPr>
            <a:spLocks noGrp="1"/>
          </p:cNvSpPr>
          <p:nvPr>
            <p:ph sz="quarter" idx="1"/>
          </p:nvPr>
        </p:nvSpPr>
        <p:spPr>
          <a:xfrm>
            <a:off x="457200" y="500042"/>
            <a:ext cx="7758138" cy="5973910"/>
          </a:xfrm>
        </p:spPr>
        <p:txBody>
          <a:bodyPr/>
          <a:lstStyle/>
          <a:p>
            <a:pPr lvl="1">
              <a:buNone/>
            </a:pPr>
            <a:r>
              <a:rPr lang="hu-HU" b="1" u="sng" dirty="0" smtClean="0">
                <a:solidFill>
                  <a:schemeClr val="accent3">
                    <a:lumMod val="75000"/>
                  </a:schemeClr>
                </a:solidFill>
              </a:rPr>
              <a:t>Maximum:</a:t>
            </a:r>
          </a:p>
          <a:p>
            <a:r>
              <a:rPr lang="hu-HU" dirty="0" smtClean="0"/>
              <a:t>A függvénynek az </a:t>
            </a:r>
            <a:r>
              <a:rPr lang="hu-HU" dirty="0" smtClean="0"/>
              <a:t>x</a:t>
            </a:r>
            <a:r>
              <a:rPr lang="hu-HU" baseline="-25000" dirty="0" smtClean="0"/>
              <a:t>0</a:t>
            </a:r>
            <a:r>
              <a:rPr lang="hu-HU" dirty="0" smtClean="0"/>
              <a:t> </a:t>
            </a:r>
            <a:r>
              <a:rPr lang="hu-HU" dirty="0" smtClean="0"/>
              <a:t>helyen </a:t>
            </a:r>
            <a:r>
              <a:rPr lang="hu-HU" b="1" dirty="0" smtClean="0">
                <a:solidFill>
                  <a:schemeClr val="accent3">
                    <a:lumMod val="75000"/>
                  </a:schemeClr>
                </a:solidFill>
              </a:rPr>
              <a:t>abszolút maximuma </a:t>
            </a:r>
            <a:r>
              <a:rPr lang="hu-HU" dirty="0" smtClean="0"/>
              <a:t>van, ha a függvény az f(x</a:t>
            </a:r>
            <a:r>
              <a:rPr lang="hu-HU" baseline="-25000" dirty="0" smtClean="0"/>
              <a:t>0</a:t>
            </a:r>
            <a:r>
              <a:rPr lang="hu-HU" dirty="0" smtClean="0"/>
              <a:t>)</a:t>
            </a:r>
            <a:r>
              <a:rPr lang="hu-HU" dirty="0" err="1" smtClean="0"/>
              <a:t>-nál</a:t>
            </a:r>
            <a:r>
              <a:rPr lang="hu-HU" dirty="0" smtClean="0"/>
              <a:t> nagyobb értéket sehol sem vesz fel.</a:t>
            </a:r>
          </a:p>
          <a:p>
            <a:pPr lvl="1">
              <a:buNone/>
            </a:pPr>
            <a:r>
              <a:rPr lang="hu-HU" dirty="0" smtClean="0"/>
              <a:t>x</a:t>
            </a:r>
            <a:r>
              <a:rPr lang="hu-HU" baseline="-25000" dirty="0" smtClean="0"/>
              <a:t>0</a:t>
            </a:r>
            <a:r>
              <a:rPr lang="hu-HU" dirty="0" smtClean="0"/>
              <a:t> </a:t>
            </a:r>
            <a:r>
              <a:rPr lang="hu-HU" dirty="0" smtClean="0"/>
              <a:t>–t </a:t>
            </a:r>
            <a:r>
              <a:rPr lang="hu-HU" sz="2400" b="1" dirty="0" smtClean="0">
                <a:solidFill>
                  <a:schemeClr val="accent3">
                    <a:lumMod val="75000"/>
                  </a:schemeClr>
                </a:solidFill>
              </a:rPr>
              <a:t>maximumhely</a:t>
            </a:r>
            <a:r>
              <a:rPr lang="hu-HU" dirty="0" smtClean="0"/>
              <a:t>nek, </a:t>
            </a:r>
            <a:r>
              <a:rPr lang="hu-HU" dirty="0" smtClean="0"/>
              <a:t>f(x</a:t>
            </a:r>
            <a:r>
              <a:rPr lang="hu-HU" baseline="-25000" dirty="0" smtClean="0"/>
              <a:t>0</a:t>
            </a:r>
            <a:r>
              <a:rPr lang="hu-HU" dirty="0" smtClean="0"/>
              <a:t>)</a:t>
            </a:r>
            <a:r>
              <a:rPr lang="hu-HU" dirty="0" err="1" smtClean="0"/>
              <a:t>-t</a:t>
            </a:r>
            <a:r>
              <a:rPr lang="hu-HU" dirty="0" smtClean="0"/>
              <a:t> </a:t>
            </a:r>
            <a:r>
              <a:rPr lang="hu-HU" sz="2400" b="1" dirty="0" smtClean="0">
                <a:solidFill>
                  <a:schemeClr val="accent3">
                    <a:lumMod val="75000"/>
                  </a:schemeClr>
                </a:solidFill>
              </a:rPr>
              <a:t>maximumérték</a:t>
            </a:r>
            <a:r>
              <a:rPr lang="hu-HU" dirty="0" smtClean="0"/>
              <a:t>nek nevezzük.</a:t>
            </a:r>
            <a:br>
              <a:rPr lang="hu-HU" dirty="0" smtClean="0"/>
            </a:br>
            <a:endParaRPr lang="hu-HU" dirty="0" smtClean="0"/>
          </a:p>
          <a:p>
            <a:pPr lvl="1">
              <a:buNone/>
            </a:pPr>
            <a:r>
              <a:rPr lang="hu-HU" sz="2400" b="1" u="sng" dirty="0" smtClean="0">
                <a:solidFill>
                  <a:schemeClr val="accent3">
                    <a:lumMod val="75000"/>
                  </a:schemeClr>
                </a:solidFill>
              </a:rPr>
              <a:t>Minimum</a:t>
            </a:r>
            <a:r>
              <a:rPr lang="hu-HU" b="1" dirty="0" smtClean="0">
                <a:solidFill>
                  <a:schemeClr val="accent3">
                    <a:lumMod val="75000"/>
                  </a:schemeClr>
                </a:solidFill>
              </a:rPr>
              <a:t>:</a:t>
            </a:r>
            <a:endParaRPr lang="hu-HU" dirty="0" smtClean="0"/>
          </a:p>
          <a:p>
            <a:r>
              <a:rPr lang="hu-HU" dirty="0" smtClean="0"/>
              <a:t>A függvénynek az x</a:t>
            </a:r>
            <a:r>
              <a:rPr lang="hu-HU" baseline="-25000" dirty="0" smtClean="0"/>
              <a:t>0</a:t>
            </a:r>
            <a:r>
              <a:rPr lang="hu-HU" dirty="0" smtClean="0"/>
              <a:t> helyen </a:t>
            </a:r>
            <a:r>
              <a:rPr lang="hu-HU" b="1" dirty="0" smtClean="0">
                <a:solidFill>
                  <a:schemeClr val="accent3">
                    <a:lumMod val="75000"/>
                  </a:schemeClr>
                </a:solidFill>
              </a:rPr>
              <a:t>abszolút </a:t>
            </a:r>
            <a:r>
              <a:rPr lang="hu-HU" b="1" dirty="0" smtClean="0">
                <a:solidFill>
                  <a:schemeClr val="accent3">
                    <a:lumMod val="75000"/>
                  </a:schemeClr>
                </a:solidFill>
              </a:rPr>
              <a:t>minimuma </a:t>
            </a:r>
            <a:r>
              <a:rPr lang="hu-HU" dirty="0" smtClean="0"/>
              <a:t>van</a:t>
            </a:r>
            <a:r>
              <a:rPr lang="hu-HU" dirty="0" smtClean="0"/>
              <a:t>, ha a függvény az f(x</a:t>
            </a:r>
            <a:r>
              <a:rPr lang="hu-HU" baseline="-25000" dirty="0" smtClean="0"/>
              <a:t>0</a:t>
            </a:r>
            <a:r>
              <a:rPr lang="hu-HU" dirty="0" smtClean="0"/>
              <a:t>)</a:t>
            </a:r>
            <a:r>
              <a:rPr lang="hu-HU" dirty="0" err="1" smtClean="0"/>
              <a:t>-nál</a:t>
            </a:r>
            <a:r>
              <a:rPr lang="hu-HU" dirty="0" smtClean="0"/>
              <a:t> </a:t>
            </a:r>
            <a:r>
              <a:rPr lang="hu-HU" dirty="0" smtClean="0"/>
              <a:t>kisebb értéket </a:t>
            </a:r>
            <a:r>
              <a:rPr lang="hu-HU" dirty="0" smtClean="0"/>
              <a:t>sehol sem vesz fel.</a:t>
            </a:r>
          </a:p>
          <a:p>
            <a:pPr lvl="1">
              <a:buNone/>
            </a:pPr>
            <a:r>
              <a:rPr lang="hu-HU" dirty="0" smtClean="0"/>
              <a:t>x</a:t>
            </a:r>
            <a:r>
              <a:rPr lang="hu-HU" baseline="-25000" dirty="0" smtClean="0"/>
              <a:t>0</a:t>
            </a:r>
            <a:r>
              <a:rPr lang="hu-HU" dirty="0" smtClean="0"/>
              <a:t> –t </a:t>
            </a:r>
            <a:r>
              <a:rPr lang="hu-HU" sz="2400" b="1" dirty="0" smtClean="0">
                <a:solidFill>
                  <a:schemeClr val="accent3">
                    <a:lumMod val="75000"/>
                  </a:schemeClr>
                </a:solidFill>
              </a:rPr>
              <a:t>minimumhely</a:t>
            </a:r>
            <a:r>
              <a:rPr lang="hu-HU" dirty="0" smtClean="0"/>
              <a:t>nek</a:t>
            </a:r>
            <a:r>
              <a:rPr lang="hu-HU" dirty="0" smtClean="0"/>
              <a:t>, f(x</a:t>
            </a:r>
            <a:r>
              <a:rPr lang="hu-HU" baseline="-25000" dirty="0" smtClean="0"/>
              <a:t>0</a:t>
            </a:r>
            <a:r>
              <a:rPr lang="hu-HU" dirty="0" smtClean="0"/>
              <a:t>)</a:t>
            </a:r>
            <a:r>
              <a:rPr lang="hu-HU" dirty="0" err="1" smtClean="0"/>
              <a:t>-t</a:t>
            </a:r>
            <a:r>
              <a:rPr lang="hu-HU" dirty="0" smtClean="0"/>
              <a:t> </a:t>
            </a:r>
            <a:r>
              <a:rPr lang="hu-HU" sz="2400" b="1" dirty="0" smtClean="0">
                <a:solidFill>
                  <a:schemeClr val="accent3">
                    <a:lumMod val="75000"/>
                  </a:schemeClr>
                </a:solidFill>
              </a:rPr>
              <a:t>minimumérték</a:t>
            </a:r>
            <a:r>
              <a:rPr lang="hu-HU" dirty="0" smtClean="0"/>
              <a:t>nek </a:t>
            </a:r>
            <a:r>
              <a:rPr lang="hu-HU" dirty="0" smtClean="0"/>
              <a:t>nevezzük.</a:t>
            </a:r>
          </a:p>
          <a:p>
            <a:endParaRPr lang="hu-HU" dirty="0" smtClean="0"/>
          </a:p>
          <a:p>
            <a:endParaRPr lang="hu-HU" dirty="0"/>
          </a:p>
        </p:txBody>
      </p:sp>
    </p:spTree>
  </p:cSld>
  <p:clrMapOvr>
    <a:masterClrMapping/>
  </p:clrMapOvr>
  <p:transition>
    <p:dissolve/>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p:txBody>
          <a:bodyPr/>
          <a:lstStyle/>
          <a:p>
            <a:r>
              <a:rPr lang="hu-HU" dirty="0" smtClean="0"/>
              <a:t>Függvény tulajdonságai:</a:t>
            </a:r>
            <a:endParaRPr lang="hu-HU" dirty="0"/>
          </a:p>
        </p:txBody>
      </p:sp>
      <p:sp>
        <p:nvSpPr>
          <p:cNvPr id="3" name="Tartalom helye 2"/>
          <p:cNvSpPr>
            <a:spLocks noGrp="1"/>
          </p:cNvSpPr>
          <p:nvPr>
            <p:ph sz="quarter" idx="1"/>
          </p:nvPr>
        </p:nvSpPr>
        <p:spPr>
          <a:xfrm>
            <a:off x="285720" y="1600200"/>
            <a:ext cx="8572560" cy="4873752"/>
          </a:xfrm>
        </p:spPr>
        <p:txBody>
          <a:bodyPr/>
          <a:lstStyle/>
          <a:p>
            <a:pPr>
              <a:lnSpc>
                <a:spcPct val="150000"/>
              </a:lnSpc>
              <a:buNone/>
            </a:pPr>
            <a:r>
              <a:rPr lang="hu-HU" sz="2800" dirty="0" smtClean="0"/>
              <a:t>1. Értelmezési tartomány meghatározása</a:t>
            </a:r>
          </a:p>
          <a:p>
            <a:pPr>
              <a:lnSpc>
                <a:spcPct val="150000"/>
              </a:lnSpc>
              <a:buNone/>
            </a:pPr>
            <a:r>
              <a:rPr lang="hu-HU" sz="2800" dirty="0" smtClean="0"/>
              <a:t>2. Értékkészlet </a:t>
            </a:r>
            <a:r>
              <a:rPr lang="hu-HU" sz="2800" dirty="0" smtClean="0"/>
              <a:t>meghatározása</a:t>
            </a:r>
            <a:endParaRPr lang="hu-HU" sz="2800" dirty="0" smtClean="0"/>
          </a:p>
          <a:p>
            <a:pPr>
              <a:lnSpc>
                <a:spcPct val="150000"/>
              </a:lnSpc>
              <a:buNone/>
            </a:pPr>
            <a:r>
              <a:rPr lang="hu-HU" sz="2800" dirty="0" smtClean="0"/>
              <a:t>3. </a:t>
            </a:r>
            <a:r>
              <a:rPr lang="hu-HU" sz="2800" dirty="0" err="1" smtClean="0"/>
              <a:t>Zérushely</a:t>
            </a:r>
            <a:r>
              <a:rPr lang="hu-HU" sz="2800" dirty="0" smtClean="0"/>
              <a:t>(</a:t>
            </a:r>
            <a:r>
              <a:rPr lang="hu-HU" sz="2800" dirty="0" err="1" smtClean="0"/>
              <a:t>ek</a:t>
            </a:r>
            <a:r>
              <a:rPr lang="hu-HU" sz="2800" dirty="0" smtClean="0"/>
              <a:t>) megállapítása</a:t>
            </a:r>
          </a:p>
          <a:p>
            <a:pPr>
              <a:lnSpc>
                <a:spcPct val="150000"/>
              </a:lnSpc>
              <a:buNone/>
            </a:pPr>
            <a:r>
              <a:rPr lang="hu-HU" sz="2800" dirty="0" smtClean="0"/>
              <a:t>4. Monotonitás</a:t>
            </a:r>
          </a:p>
          <a:p>
            <a:pPr>
              <a:lnSpc>
                <a:spcPct val="150000"/>
              </a:lnSpc>
              <a:buNone/>
            </a:pPr>
            <a:r>
              <a:rPr lang="hu-HU" sz="2800" dirty="0" smtClean="0"/>
              <a:t>5. Szélsőérték(</a:t>
            </a:r>
            <a:r>
              <a:rPr lang="hu-HU" sz="2800" dirty="0" err="1" smtClean="0"/>
              <a:t>ek</a:t>
            </a:r>
            <a:r>
              <a:rPr lang="hu-HU" sz="2800" dirty="0" smtClean="0"/>
              <a:t>) és azok helyeinek </a:t>
            </a:r>
            <a:r>
              <a:rPr lang="hu-HU" sz="2800" dirty="0" smtClean="0"/>
              <a:t>meghat.</a:t>
            </a:r>
            <a:endParaRPr lang="hu-HU" dirty="0"/>
          </a:p>
        </p:txBody>
      </p:sp>
    </p:spTree>
  </p:cSld>
  <p:clrMapOvr>
    <a:masterClrMapping/>
  </p:clrMapOvr>
  <p:transition>
    <p:dissolve/>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p:txBody>
          <a:bodyPr/>
          <a:lstStyle/>
          <a:p>
            <a:r>
              <a:rPr lang="hu-HU" dirty="0" smtClean="0"/>
              <a:t>Csoportalakítás (véletlenszerű)</a:t>
            </a:r>
            <a:endParaRPr lang="hu-HU" dirty="0"/>
          </a:p>
        </p:txBody>
      </p:sp>
      <p:sp>
        <p:nvSpPr>
          <p:cNvPr id="3" name="Tartalom helye 2"/>
          <p:cNvSpPr>
            <a:spLocks noGrp="1"/>
          </p:cNvSpPr>
          <p:nvPr>
            <p:ph sz="quarter" idx="1"/>
          </p:nvPr>
        </p:nvSpPr>
        <p:spPr/>
        <p:txBody>
          <a:bodyPr/>
          <a:lstStyle/>
          <a:p>
            <a:r>
              <a:rPr lang="hu-HU" u="sng" dirty="0" smtClean="0"/>
              <a:t>Feladatok</a:t>
            </a:r>
            <a:r>
              <a:rPr lang="hu-HU" dirty="0" smtClean="0"/>
              <a:t>: </a:t>
            </a:r>
          </a:p>
          <a:p>
            <a:pPr lvl="1"/>
            <a:r>
              <a:rPr lang="hu-HU" sz="3600" dirty="0" smtClean="0">
                <a:solidFill>
                  <a:schemeClr val="accent1">
                    <a:lumMod val="50000"/>
                  </a:schemeClr>
                </a:solidFill>
              </a:rPr>
              <a:t>szóvivő, </a:t>
            </a:r>
          </a:p>
          <a:p>
            <a:pPr lvl="1"/>
            <a:r>
              <a:rPr lang="hu-HU" sz="3600" dirty="0" smtClean="0">
                <a:solidFill>
                  <a:schemeClr val="accent1">
                    <a:lumMod val="50000"/>
                  </a:schemeClr>
                </a:solidFill>
              </a:rPr>
              <a:t>feladatfelelős, </a:t>
            </a:r>
          </a:p>
          <a:p>
            <a:pPr lvl="1"/>
            <a:r>
              <a:rPr lang="hu-HU" sz="3600" dirty="0" smtClean="0">
                <a:solidFill>
                  <a:schemeClr val="accent1">
                    <a:lumMod val="50000"/>
                  </a:schemeClr>
                </a:solidFill>
              </a:rPr>
              <a:t>időfelelős, </a:t>
            </a:r>
          </a:p>
          <a:p>
            <a:pPr lvl="1"/>
            <a:r>
              <a:rPr lang="hu-HU" sz="3600" dirty="0" smtClean="0">
                <a:solidFill>
                  <a:schemeClr val="accent1">
                    <a:lumMod val="50000"/>
                  </a:schemeClr>
                </a:solidFill>
              </a:rPr>
              <a:t>c</a:t>
            </a:r>
            <a:r>
              <a:rPr lang="hu-HU" sz="3600" dirty="0" smtClean="0">
                <a:solidFill>
                  <a:schemeClr val="accent1">
                    <a:lumMod val="50000"/>
                  </a:schemeClr>
                </a:solidFill>
              </a:rPr>
              <a:t>sendfelelős</a:t>
            </a:r>
          </a:p>
          <a:p>
            <a:pPr lvl="1"/>
            <a:r>
              <a:rPr lang="hu-HU" sz="3600" dirty="0" smtClean="0">
                <a:solidFill>
                  <a:schemeClr val="accent1">
                    <a:lumMod val="50000"/>
                  </a:schemeClr>
                </a:solidFill>
              </a:rPr>
              <a:t>eszközfelelős</a:t>
            </a:r>
            <a:endParaRPr lang="hu-HU" sz="3600" dirty="0">
              <a:solidFill>
                <a:schemeClr val="accent1">
                  <a:lumMod val="50000"/>
                </a:schemeClr>
              </a:solidFill>
            </a:endParaRPr>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 calcmode="lin" valueType="num">
                                      <p:cBhvr additive="base">
                                        <p:cTn id="13"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anim calcmode="lin" valueType="num">
                                      <p:cBhvr additive="base">
                                        <p:cTn id="25"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3">
                                            <p:txEl>
                                              <p:pRg st="5" end="5"/>
                                            </p:txEl>
                                          </p:spTgt>
                                        </p:tgtEl>
                                        <p:attrNameLst>
                                          <p:attrName>style.visibility</p:attrName>
                                        </p:attrNameLst>
                                      </p:cBhvr>
                                      <p:to>
                                        <p:strVal val="visible"/>
                                      </p:to>
                                    </p:set>
                                    <p:anim calcmode="lin" valueType="num">
                                      <p:cBhvr additive="base">
                                        <p:cTn id="31"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p:txBody>
          <a:bodyPr/>
          <a:lstStyle/>
          <a:p>
            <a:r>
              <a:rPr lang="hu-HU" sz="4000" dirty="0" smtClean="0"/>
              <a:t>Csoportmunka</a:t>
            </a:r>
            <a:endParaRPr lang="hu-HU" dirty="0"/>
          </a:p>
        </p:txBody>
      </p:sp>
      <p:sp>
        <p:nvSpPr>
          <p:cNvPr id="3" name="Tartalom helye 2"/>
          <p:cNvSpPr>
            <a:spLocks noGrp="1"/>
          </p:cNvSpPr>
          <p:nvPr>
            <p:ph sz="quarter" idx="1"/>
          </p:nvPr>
        </p:nvSpPr>
        <p:spPr/>
        <p:txBody>
          <a:bodyPr>
            <a:normAutofit/>
          </a:bodyPr>
          <a:lstStyle/>
          <a:p>
            <a:r>
              <a:rPr lang="hu-HU" sz="4000" dirty="0" smtClean="0"/>
              <a:t>Tankönyv 317. oldal 21-25. </a:t>
            </a:r>
            <a:endParaRPr lang="hu-HU" sz="4000" dirty="0"/>
          </a:p>
        </p:txBody>
      </p:sp>
    </p:spTree>
  </p:cSld>
  <p:clrMapOvr>
    <a:masterClrMapping/>
  </p:clrMapOvr>
  <p:transition>
    <p:dissolve/>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p:txBody>
          <a:bodyPr/>
          <a:lstStyle/>
          <a:p>
            <a:r>
              <a:rPr lang="hu-HU" dirty="0" smtClean="0"/>
              <a:t>21. feladat</a:t>
            </a:r>
            <a:endParaRPr lang="hu-HU" dirty="0"/>
          </a:p>
        </p:txBody>
      </p:sp>
      <p:pic>
        <p:nvPicPr>
          <p:cNvPr id="22530" name="Picture 2"/>
          <p:cNvPicPr>
            <a:picLocks noGrp="1" noChangeAspect="1" noChangeArrowheads="1"/>
          </p:cNvPicPr>
          <p:nvPr>
            <p:ph sz="quarter" idx="1"/>
          </p:nvPr>
        </p:nvPicPr>
        <p:blipFill>
          <a:blip r:embed="rId2"/>
          <a:srcRect/>
          <a:stretch>
            <a:fillRect/>
          </a:stretch>
        </p:blipFill>
        <p:spPr bwMode="auto">
          <a:xfrm>
            <a:off x="400098" y="1785926"/>
            <a:ext cx="8300527" cy="4143404"/>
          </a:xfrm>
          <a:prstGeom prst="rect">
            <a:avLst/>
          </a:prstGeom>
          <a:noFill/>
          <a:ln w="9525">
            <a:noFill/>
            <a:miter lim="800000"/>
            <a:headEnd/>
            <a:tailEnd/>
          </a:ln>
          <a:effectLst/>
        </p:spPr>
      </p:pic>
    </p:spTree>
  </p:cSld>
  <p:clrMapOvr>
    <a:masterClrMapping/>
  </p:clrMapOvr>
  <p:transition>
    <p:dissolve/>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p:txBody>
          <a:bodyPr/>
          <a:lstStyle/>
          <a:p>
            <a:r>
              <a:rPr lang="hu-HU" dirty="0" smtClean="0"/>
              <a:t>22. feladat</a:t>
            </a:r>
            <a:endParaRPr lang="hu-HU" dirty="0"/>
          </a:p>
        </p:txBody>
      </p:sp>
      <p:pic>
        <p:nvPicPr>
          <p:cNvPr id="23554" name="Picture 2"/>
          <p:cNvPicPr>
            <a:picLocks noGrp="1" noChangeAspect="1" noChangeArrowheads="1"/>
          </p:cNvPicPr>
          <p:nvPr>
            <p:ph sz="quarter" idx="1"/>
          </p:nvPr>
        </p:nvPicPr>
        <p:blipFill>
          <a:blip r:embed="rId2"/>
          <a:srcRect/>
          <a:stretch>
            <a:fillRect/>
          </a:stretch>
        </p:blipFill>
        <p:spPr bwMode="auto">
          <a:xfrm>
            <a:off x="214282" y="1785926"/>
            <a:ext cx="8394000" cy="3929090"/>
          </a:xfrm>
          <a:prstGeom prst="rect">
            <a:avLst/>
          </a:prstGeom>
          <a:noFill/>
          <a:ln w="9525">
            <a:noFill/>
            <a:miter lim="800000"/>
            <a:headEnd/>
            <a:tailEnd/>
          </a:ln>
          <a:effectLst/>
        </p:spPr>
      </p:pic>
    </p:spTree>
  </p:cSld>
  <p:clrMapOvr>
    <a:masterClrMapping/>
  </p:clrMapOvr>
  <p:transition>
    <p:dissolve/>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p:txBody>
          <a:bodyPr/>
          <a:lstStyle/>
          <a:p>
            <a:r>
              <a:rPr lang="hu-HU" dirty="0" smtClean="0"/>
              <a:t>24. feladat</a:t>
            </a:r>
            <a:endParaRPr lang="hu-HU" dirty="0"/>
          </a:p>
        </p:txBody>
      </p:sp>
      <p:pic>
        <p:nvPicPr>
          <p:cNvPr id="24578" name="Picture 2"/>
          <p:cNvPicPr>
            <a:picLocks noGrp="1" noChangeAspect="1" noChangeArrowheads="1"/>
          </p:cNvPicPr>
          <p:nvPr>
            <p:ph sz="quarter" idx="1"/>
          </p:nvPr>
        </p:nvPicPr>
        <p:blipFill>
          <a:blip r:embed="rId2"/>
          <a:srcRect/>
          <a:stretch>
            <a:fillRect/>
          </a:stretch>
        </p:blipFill>
        <p:spPr bwMode="auto">
          <a:xfrm>
            <a:off x="576262" y="1785926"/>
            <a:ext cx="7585641" cy="3975111"/>
          </a:xfrm>
          <a:prstGeom prst="rect">
            <a:avLst/>
          </a:prstGeom>
          <a:noFill/>
          <a:ln w="9525">
            <a:noFill/>
            <a:miter lim="800000"/>
            <a:headEnd/>
            <a:tailEnd/>
          </a:ln>
          <a:effectLst/>
        </p:spPr>
      </p:pic>
    </p:spTree>
  </p:cSld>
  <p:clrMapOvr>
    <a:masterClrMapping/>
  </p:clrMapOvr>
  <p:transition>
    <p:dissolve/>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p:txBody>
          <a:bodyPr/>
          <a:lstStyle/>
          <a:p>
            <a:r>
              <a:rPr lang="hu-HU" dirty="0" smtClean="0"/>
              <a:t>25. feladat</a:t>
            </a:r>
            <a:endParaRPr lang="hu-HU" dirty="0"/>
          </a:p>
        </p:txBody>
      </p:sp>
      <p:pic>
        <p:nvPicPr>
          <p:cNvPr id="25602" name="Picture 2"/>
          <p:cNvPicPr>
            <a:picLocks noGrp="1" noChangeAspect="1" noChangeArrowheads="1"/>
          </p:cNvPicPr>
          <p:nvPr>
            <p:ph sz="quarter" idx="1"/>
          </p:nvPr>
        </p:nvPicPr>
        <p:blipFill>
          <a:blip r:embed="rId2"/>
          <a:srcRect/>
          <a:stretch>
            <a:fillRect/>
          </a:stretch>
        </p:blipFill>
        <p:spPr bwMode="auto">
          <a:xfrm>
            <a:off x="185030" y="1785926"/>
            <a:ext cx="8008470" cy="4071966"/>
          </a:xfrm>
          <a:prstGeom prst="rect">
            <a:avLst/>
          </a:prstGeom>
          <a:noFill/>
          <a:ln w="9525">
            <a:noFill/>
            <a:miter lim="800000"/>
            <a:headEnd/>
            <a:tailEnd/>
          </a:ln>
          <a:effectLst/>
        </p:spPr>
      </p:pic>
    </p:spTree>
  </p:cSld>
  <p:clrMapOvr>
    <a:masterClrMapping/>
  </p:clrMapOvr>
  <p:transition>
    <p:dissolv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ím 1"/>
          <p:cNvSpPr>
            <a:spLocks noGrp="1"/>
          </p:cNvSpPr>
          <p:nvPr>
            <p:ph type="title"/>
          </p:nvPr>
        </p:nvSpPr>
        <p:spPr/>
        <p:txBody>
          <a:bodyPr>
            <a:noAutofit/>
          </a:bodyPr>
          <a:lstStyle/>
          <a:p>
            <a:r>
              <a:rPr lang="hu-HU" sz="1800" dirty="0" smtClean="0"/>
              <a:t>Válaszd ki a következő </a:t>
            </a:r>
            <a:r>
              <a:rPr lang="hu-HU" sz="1800" dirty="0" err="1" smtClean="0"/>
              <a:t>Venn-diagramokkal</a:t>
            </a:r>
            <a:r>
              <a:rPr lang="hu-HU" sz="1800" dirty="0" smtClean="0"/>
              <a:t> megadott hozzárendelések közül az egyértelműeket! Mi lehet a hozzárendelési utasítás? </a:t>
            </a:r>
            <a:br>
              <a:rPr lang="hu-HU" sz="1800" dirty="0" smtClean="0"/>
            </a:br>
            <a:r>
              <a:rPr lang="hu-HU" sz="1800" dirty="0" smtClean="0"/>
              <a:t>Rajzold be a hiányzó nyilakat!</a:t>
            </a:r>
            <a:endParaRPr lang="hu-HU" sz="1800" dirty="0"/>
          </a:p>
        </p:txBody>
      </p:sp>
      <p:pic>
        <p:nvPicPr>
          <p:cNvPr id="2050" name="Picture 2"/>
          <p:cNvPicPr>
            <a:picLocks noGrp="1" noChangeAspect="1" noChangeArrowheads="1"/>
          </p:cNvPicPr>
          <p:nvPr>
            <p:ph sz="quarter" idx="1"/>
          </p:nvPr>
        </p:nvPicPr>
        <p:blipFill>
          <a:blip r:embed="rId2"/>
          <a:srcRect/>
          <a:stretch>
            <a:fillRect/>
          </a:stretch>
        </p:blipFill>
        <p:spPr bwMode="auto">
          <a:xfrm>
            <a:off x="1285852" y="2143116"/>
            <a:ext cx="5893533" cy="3389321"/>
          </a:xfrm>
          <a:prstGeom prst="rect">
            <a:avLst/>
          </a:prstGeom>
          <a:noFill/>
          <a:ln w="9525">
            <a:noFill/>
            <a:miter lim="800000"/>
            <a:headEnd/>
            <a:tailEnd/>
          </a:ln>
          <a:effectLst/>
        </p:spPr>
      </p:pic>
    </p:spTree>
  </p:cSld>
  <p:clrMapOvr>
    <a:masterClrMapping/>
  </p:clrMapOvr>
  <p:transition>
    <p:dissolv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p:txBody>
          <a:bodyPr/>
          <a:lstStyle/>
          <a:p>
            <a:r>
              <a:rPr lang="hu-HU" dirty="0" smtClean="0"/>
              <a:t>Házi feladat</a:t>
            </a:r>
            <a:endParaRPr lang="hu-HU" dirty="0"/>
          </a:p>
        </p:txBody>
      </p:sp>
      <p:sp>
        <p:nvSpPr>
          <p:cNvPr id="3" name="Tartalom helye 2"/>
          <p:cNvSpPr>
            <a:spLocks noGrp="1"/>
          </p:cNvSpPr>
          <p:nvPr>
            <p:ph sz="quarter" idx="1"/>
          </p:nvPr>
        </p:nvSpPr>
        <p:spPr/>
        <p:txBody>
          <a:bodyPr/>
          <a:lstStyle/>
          <a:p>
            <a:r>
              <a:rPr lang="hu-HU" dirty="0" smtClean="0"/>
              <a:t>Tankönyv 298. oldal 3. </a:t>
            </a:r>
          </a:p>
          <a:p>
            <a:pPr>
              <a:buNone/>
            </a:pPr>
            <a:r>
              <a:rPr lang="hu-HU" dirty="0" smtClean="0"/>
              <a:t>	</a:t>
            </a:r>
            <a:r>
              <a:rPr lang="hu-HU" dirty="0" smtClean="0"/>
              <a:t>		306. oldal 10. b) d)</a:t>
            </a:r>
            <a:endParaRPr lang="hu-HU" dirty="0"/>
          </a:p>
        </p:txBody>
      </p:sp>
    </p:spTree>
  </p:cSld>
  <p:clrMapOvr>
    <a:masterClrMapping/>
  </p:clrMapOvr>
  <p:transition>
    <p:dissolv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a:xfrm>
            <a:off x="214282" y="274638"/>
            <a:ext cx="8429684" cy="1143000"/>
          </a:xfrm>
        </p:spPr>
        <p:txBody>
          <a:bodyPr>
            <a:noAutofit/>
          </a:bodyPr>
          <a:lstStyle/>
          <a:p>
            <a:r>
              <a:rPr lang="hu-HU" sz="1800" dirty="0" smtClean="0"/>
              <a:t>Válaszd ki a következő </a:t>
            </a:r>
            <a:r>
              <a:rPr lang="hu-HU" sz="1800" dirty="0" err="1" smtClean="0"/>
              <a:t>Venn-diagramokkal</a:t>
            </a:r>
            <a:r>
              <a:rPr lang="hu-HU" sz="1800" dirty="0" smtClean="0"/>
              <a:t> megadott hozzárendelések közül az egyértelműeket! Mi lehet a hozzárendelési utasítás? </a:t>
            </a:r>
            <a:br>
              <a:rPr lang="hu-HU" sz="1800" dirty="0" smtClean="0"/>
            </a:br>
            <a:r>
              <a:rPr lang="hu-HU" sz="1800" dirty="0" smtClean="0"/>
              <a:t>Rajzold be a hiányzó nyilakat!</a:t>
            </a:r>
            <a:endParaRPr lang="hu-HU" sz="1800" dirty="0"/>
          </a:p>
        </p:txBody>
      </p:sp>
      <p:pic>
        <p:nvPicPr>
          <p:cNvPr id="3074" name="Picture 2"/>
          <p:cNvPicPr>
            <a:picLocks noGrp="1" noChangeAspect="1" noChangeArrowheads="1"/>
          </p:cNvPicPr>
          <p:nvPr>
            <p:ph sz="quarter" idx="1"/>
          </p:nvPr>
        </p:nvPicPr>
        <p:blipFill>
          <a:blip r:embed="rId2"/>
          <a:srcRect/>
          <a:stretch>
            <a:fillRect/>
          </a:stretch>
        </p:blipFill>
        <p:spPr bwMode="auto">
          <a:xfrm>
            <a:off x="928662" y="2000240"/>
            <a:ext cx="6999470" cy="3646498"/>
          </a:xfrm>
          <a:prstGeom prst="rect">
            <a:avLst/>
          </a:prstGeom>
          <a:noFill/>
          <a:ln w="9525">
            <a:noFill/>
            <a:miter lim="800000"/>
            <a:headEnd/>
            <a:tailEnd/>
          </a:ln>
          <a:effectLst/>
        </p:spPr>
      </p:pic>
    </p:spTree>
  </p:cSld>
  <p:clrMapOvr>
    <a:masterClrMapping/>
  </p:clrMapOvr>
  <p:transition>
    <p:dissolv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ím 1"/>
          <p:cNvSpPr>
            <a:spLocks noGrp="1"/>
          </p:cNvSpPr>
          <p:nvPr>
            <p:ph type="title"/>
          </p:nvPr>
        </p:nvSpPr>
        <p:spPr/>
        <p:txBody>
          <a:bodyPr>
            <a:noAutofit/>
          </a:bodyPr>
          <a:lstStyle/>
          <a:p>
            <a:r>
              <a:rPr lang="hu-HU" sz="1800" dirty="0" smtClean="0"/>
              <a:t>Válaszd ki a következő </a:t>
            </a:r>
            <a:r>
              <a:rPr lang="hu-HU" sz="1800" dirty="0" err="1" smtClean="0"/>
              <a:t>Venn-diagramokkal</a:t>
            </a:r>
            <a:r>
              <a:rPr lang="hu-HU" sz="1800" dirty="0" smtClean="0"/>
              <a:t> megadott hozzárendelések közül az egyértelműeket! Mi lehet a hozzárendelési utasítás? </a:t>
            </a:r>
            <a:br>
              <a:rPr lang="hu-HU" sz="1800" dirty="0" smtClean="0"/>
            </a:br>
            <a:r>
              <a:rPr lang="hu-HU" sz="1800" dirty="0" smtClean="0"/>
              <a:t>Rajzold be a hiányzó nyilakat!</a:t>
            </a:r>
            <a:endParaRPr lang="hu-HU" sz="1800" dirty="0"/>
          </a:p>
        </p:txBody>
      </p:sp>
      <p:pic>
        <p:nvPicPr>
          <p:cNvPr id="4098" name="Picture 2"/>
          <p:cNvPicPr>
            <a:picLocks noGrp="1" noChangeAspect="1" noChangeArrowheads="1"/>
          </p:cNvPicPr>
          <p:nvPr>
            <p:ph sz="quarter" idx="1"/>
          </p:nvPr>
        </p:nvPicPr>
        <p:blipFill>
          <a:blip r:embed="rId2"/>
          <a:srcRect/>
          <a:stretch>
            <a:fillRect/>
          </a:stretch>
        </p:blipFill>
        <p:spPr bwMode="auto">
          <a:xfrm>
            <a:off x="1214414" y="2000240"/>
            <a:ext cx="6430421" cy="3579822"/>
          </a:xfrm>
          <a:prstGeom prst="rect">
            <a:avLst/>
          </a:prstGeom>
          <a:noFill/>
          <a:ln w="9525">
            <a:noFill/>
            <a:miter lim="800000"/>
            <a:headEnd/>
            <a:tailEnd/>
          </a:ln>
          <a:effectLst/>
        </p:spPr>
      </p:pic>
    </p:spTree>
  </p:cSld>
  <p:clrMapOvr>
    <a:masterClrMapping/>
  </p:clrMapOvr>
  <p:transition>
    <p:dissolv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ím 1"/>
          <p:cNvSpPr>
            <a:spLocks noGrp="1"/>
          </p:cNvSpPr>
          <p:nvPr>
            <p:ph type="title"/>
          </p:nvPr>
        </p:nvSpPr>
        <p:spPr/>
        <p:txBody>
          <a:bodyPr>
            <a:noAutofit/>
          </a:bodyPr>
          <a:lstStyle/>
          <a:p>
            <a:r>
              <a:rPr lang="hu-HU" sz="1800" dirty="0" smtClean="0"/>
              <a:t>Válaszd ki a következő </a:t>
            </a:r>
            <a:r>
              <a:rPr lang="hu-HU" sz="1800" dirty="0" err="1" smtClean="0"/>
              <a:t>Venn-diagramokkal</a:t>
            </a:r>
            <a:r>
              <a:rPr lang="hu-HU" sz="1800" dirty="0" smtClean="0"/>
              <a:t> megadott hozzárendelések közül az egyértelműeket! Mi lehet a hozzárendelési utasítás? </a:t>
            </a:r>
            <a:br>
              <a:rPr lang="hu-HU" sz="1800" dirty="0" smtClean="0"/>
            </a:br>
            <a:r>
              <a:rPr lang="hu-HU" sz="1800" dirty="0" smtClean="0"/>
              <a:t>Rajzold be a hiányzó nyilakat!</a:t>
            </a:r>
            <a:endParaRPr lang="hu-HU" sz="1800" dirty="0"/>
          </a:p>
        </p:txBody>
      </p:sp>
      <p:pic>
        <p:nvPicPr>
          <p:cNvPr id="5122" name="Picture 2"/>
          <p:cNvPicPr>
            <a:picLocks noGrp="1" noChangeAspect="1" noChangeArrowheads="1"/>
          </p:cNvPicPr>
          <p:nvPr>
            <p:ph sz="quarter" idx="1"/>
          </p:nvPr>
        </p:nvPicPr>
        <p:blipFill>
          <a:blip r:embed="rId2"/>
          <a:srcRect/>
          <a:stretch>
            <a:fillRect/>
          </a:stretch>
        </p:blipFill>
        <p:spPr bwMode="auto">
          <a:xfrm>
            <a:off x="1000100" y="2071678"/>
            <a:ext cx="7061158" cy="3565535"/>
          </a:xfrm>
          <a:prstGeom prst="rect">
            <a:avLst/>
          </a:prstGeom>
          <a:noFill/>
          <a:ln w="9525">
            <a:noFill/>
            <a:miter lim="800000"/>
            <a:headEnd/>
            <a:tailEnd/>
          </a:ln>
          <a:effectLst/>
        </p:spPr>
      </p:pic>
    </p:spTree>
  </p:cSld>
  <p:clrMapOvr>
    <a:masterClrMapping/>
  </p:clrMapOvr>
  <p:transition>
    <p:dissolv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p:txBody>
          <a:bodyPr/>
          <a:lstStyle/>
          <a:p>
            <a:r>
              <a:rPr lang="hu-HU" b="1" dirty="0" smtClean="0"/>
              <a:t>A függvény fogalma, megadása</a:t>
            </a:r>
            <a:endParaRPr lang="hu-HU" dirty="0"/>
          </a:p>
        </p:txBody>
      </p:sp>
      <p:pic>
        <p:nvPicPr>
          <p:cNvPr id="4" name="Picture 2"/>
          <p:cNvPicPr>
            <a:picLocks noGrp="1" noChangeAspect="1" noChangeArrowheads="1"/>
          </p:cNvPicPr>
          <p:nvPr>
            <p:ph sz="quarter" idx="1"/>
          </p:nvPr>
        </p:nvPicPr>
        <p:blipFill>
          <a:blip r:embed="rId2"/>
          <a:srcRect/>
          <a:stretch>
            <a:fillRect/>
          </a:stretch>
        </p:blipFill>
        <p:spPr bwMode="auto">
          <a:xfrm>
            <a:off x="5715009" y="3143248"/>
            <a:ext cx="3112456" cy="1571636"/>
          </a:xfrm>
          <a:prstGeom prst="rect">
            <a:avLst/>
          </a:prstGeom>
          <a:noFill/>
          <a:ln w="9525">
            <a:noFill/>
            <a:miter lim="800000"/>
            <a:headEnd/>
            <a:tailEnd/>
          </a:ln>
          <a:effectLst/>
        </p:spPr>
      </p:pic>
      <p:sp>
        <p:nvSpPr>
          <p:cNvPr id="5" name="Szövegdoboz 4"/>
          <p:cNvSpPr txBox="1"/>
          <p:nvPr/>
        </p:nvSpPr>
        <p:spPr>
          <a:xfrm>
            <a:off x="642910" y="2000240"/>
            <a:ext cx="7858180" cy="830997"/>
          </a:xfrm>
          <a:prstGeom prst="rect">
            <a:avLst/>
          </a:prstGeom>
          <a:noFill/>
        </p:spPr>
        <p:txBody>
          <a:bodyPr wrap="square" rtlCol="0">
            <a:spAutoFit/>
          </a:bodyPr>
          <a:lstStyle/>
          <a:p>
            <a:r>
              <a:rPr lang="hu-HU" sz="2400" b="1" u="sng" dirty="0" smtClean="0"/>
              <a:t>Egyértelmű hozzárendelés</a:t>
            </a:r>
            <a:r>
              <a:rPr lang="hu-HU" sz="2400" dirty="0" smtClean="0"/>
              <a:t>: az alaphalmaz minden eleméhez a képhalmaz pontosan egy elemét rendeli.</a:t>
            </a:r>
            <a:endParaRPr lang="hu-HU" sz="2400" dirty="0"/>
          </a:p>
        </p:txBody>
      </p:sp>
      <p:cxnSp>
        <p:nvCxnSpPr>
          <p:cNvPr id="7" name="Egyenes összekötő nyíllal 6"/>
          <p:cNvCxnSpPr/>
          <p:nvPr/>
        </p:nvCxnSpPr>
        <p:spPr>
          <a:xfrm>
            <a:off x="6215074" y="3571876"/>
            <a:ext cx="1928826" cy="42862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9" name="Egyenes összekötő nyíllal 8"/>
          <p:cNvCxnSpPr/>
          <p:nvPr/>
        </p:nvCxnSpPr>
        <p:spPr>
          <a:xfrm flipV="1">
            <a:off x="6215074" y="3714752"/>
            <a:ext cx="1714512" cy="214314"/>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1" name="Egyenes összekötő nyíllal 10"/>
          <p:cNvCxnSpPr/>
          <p:nvPr/>
        </p:nvCxnSpPr>
        <p:spPr>
          <a:xfrm flipV="1">
            <a:off x="6786578" y="3786190"/>
            <a:ext cx="1071570" cy="500066"/>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3" name="Egyenes összekötő nyíllal 12"/>
          <p:cNvCxnSpPr/>
          <p:nvPr/>
        </p:nvCxnSpPr>
        <p:spPr>
          <a:xfrm flipV="1">
            <a:off x="6429388" y="4143380"/>
            <a:ext cx="1714512" cy="35719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7" name="Egyenes összekötő nyíllal 16"/>
          <p:cNvCxnSpPr/>
          <p:nvPr/>
        </p:nvCxnSpPr>
        <p:spPr>
          <a:xfrm rot="16200000" flipH="1">
            <a:off x="5429256" y="2500306"/>
            <a:ext cx="857256" cy="428628"/>
          </a:xfrm>
          <a:prstGeom prst="straightConnector1">
            <a:avLst/>
          </a:prstGeom>
          <a:ln w="25400">
            <a:tailEnd type="arrow"/>
          </a:ln>
        </p:spPr>
        <p:style>
          <a:lnRef idx="1">
            <a:schemeClr val="accent1"/>
          </a:lnRef>
          <a:fillRef idx="0">
            <a:schemeClr val="accent1"/>
          </a:fillRef>
          <a:effectRef idx="0">
            <a:schemeClr val="accent1"/>
          </a:effectRef>
          <a:fontRef idx="minor">
            <a:schemeClr val="tx1"/>
          </a:fontRef>
        </p:style>
      </p:cxnSp>
      <p:cxnSp>
        <p:nvCxnSpPr>
          <p:cNvPr id="19" name="Egyenes összekötő nyíllal 18"/>
          <p:cNvCxnSpPr/>
          <p:nvPr/>
        </p:nvCxnSpPr>
        <p:spPr>
          <a:xfrm>
            <a:off x="3286116" y="2714620"/>
            <a:ext cx="4357718" cy="500066"/>
          </a:xfrm>
          <a:prstGeom prst="straightConnector1">
            <a:avLst/>
          </a:prstGeom>
          <a:ln w="25400">
            <a:solidFill>
              <a:schemeClr val="accent2">
                <a:lumMod val="75000"/>
              </a:schemeClr>
            </a:solidFill>
            <a:tailEnd type="arrow"/>
          </a:ln>
        </p:spPr>
        <p:style>
          <a:lnRef idx="1">
            <a:schemeClr val="accent1"/>
          </a:lnRef>
          <a:fillRef idx="0">
            <a:schemeClr val="accent1"/>
          </a:fillRef>
          <a:effectRef idx="0">
            <a:schemeClr val="accent1"/>
          </a:effectRef>
          <a:fontRef idx="minor">
            <a:schemeClr val="tx1"/>
          </a:fontRef>
        </p:style>
      </p:cxnSp>
      <p:sp>
        <p:nvSpPr>
          <p:cNvPr id="20" name="Szövegdoboz 19"/>
          <p:cNvSpPr txBox="1"/>
          <p:nvPr/>
        </p:nvSpPr>
        <p:spPr>
          <a:xfrm>
            <a:off x="214282" y="3214686"/>
            <a:ext cx="5214942" cy="1107996"/>
          </a:xfrm>
          <a:prstGeom prst="rect">
            <a:avLst/>
          </a:prstGeom>
          <a:noFill/>
        </p:spPr>
        <p:txBody>
          <a:bodyPr wrap="square" rtlCol="0">
            <a:spAutoFit/>
          </a:bodyPr>
          <a:lstStyle/>
          <a:p>
            <a:r>
              <a:rPr lang="hu-HU" sz="2400" dirty="0" smtClean="0"/>
              <a:t>Az egyértelmű hozzárendeléseket </a:t>
            </a:r>
            <a:r>
              <a:rPr lang="hu-HU" sz="2400" b="1" dirty="0" smtClean="0"/>
              <a:t>függvényeknek nevezzük.</a:t>
            </a:r>
          </a:p>
          <a:p>
            <a:endParaRPr lang="hu-HU" dirty="0"/>
          </a:p>
        </p:txBody>
      </p:sp>
      <p:sp>
        <p:nvSpPr>
          <p:cNvPr id="21" name="Szövegdoboz 20"/>
          <p:cNvSpPr txBox="1"/>
          <p:nvPr/>
        </p:nvSpPr>
        <p:spPr>
          <a:xfrm>
            <a:off x="428596" y="4500570"/>
            <a:ext cx="5500726" cy="1846659"/>
          </a:xfrm>
          <a:prstGeom prst="rect">
            <a:avLst/>
          </a:prstGeom>
          <a:noFill/>
        </p:spPr>
        <p:txBody>
          <a:bodyPr wrap="square" rtlCol="0">
            <a:spAutoFit/>
          </a:bodyPr>
          <a:lstStyle/>
          <a:p>
            <a:r>
              <a:rPr lang="hu-HU" sz="2400" dirty="0" smtClean="0"/>
              <a:t>A függvényt megadhatjuk táblázattal, grafikonnal, különböző </a:t>
            </a:r>
            <a:r>
              <a:rPr lang="hu-HU" sz="2400" dirty="0" err="1" smtClean="0"/>
              <a:t>nyíldiagrammal</a:t>
            </a:r>
            <a:r>
              <a:rPr lang="hu-HU" sz="2400" dirty="0" smtClean="0"/>
              <a:t>, képlettel, vagy</a:t>
            </a:r>
          </a:p>
          <a:p>
            <a:r>
              <a:rPr lang="hu-HU" sz="2400" dirty="0" smtClean="0"/>
              <a:t>egyéb utasítással.</a:t>
            </a:r>
          </a:p>
          <a:p>
            <a:endParaRPr lang="hu-HU" dirty="0"/>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box(in)">
                                      <p:cBhvr>
                                        <p:cTn id="7" dur="500"/>
                                        <p:tgtEl>
                                          <p:spTgt spid="20"/>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box(in)">
                                      <p:cBhvr>
                                        <p:cTn id="12"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artalom helye 2"/>
          <p:cNvSpPr>
            <a:spLocks noGrp="1"/>
          </p:cNvSpPr>
          <p:nvPr>
            <p:ph sz="quarter" idx="1"/>
          </p:nvPr>
        </p:nvSpPr>
        <p:spPr>
          <a:xfrm>
            <a:off x="457200" y="571480"/>
            <a:ext cx="7467600" cy="5902472"/>
          </a:xfrm>
        </p:spPr>
        <p:txBody>
          <a:bodyPr>
            <a:normAutofit/>
          </a:bodyPr>
          <a:lstStyle/>
          <a:p>
            <a:r>
              <a:rPr lang="hu-HU" dirty="0" smtClean="0"/>
              <a:t>Az alaphalmazt, vagy annak részhalmazát </a:t>
            </a:r>
            <a:r>
              <a:rPr lang="hu-HU" b="1" dirty="0" smtClean="0"/>
              <a:t>értelmezési tartománynak (szokásos jelölése: D</a:t>
            </a:r>
            <a:r>
              <a:rPr lang="hu-HU" dirty="0" smtClean="0"/>
              <a:t>) hívjuk, elemei a változók. A képhalmazt (vagy annak egy részhalmazát) </a:t>
            </a:r>
            <a:r>
              <a:rPr lang="hu-HU" b="1" dirty="0" smtClean="0"/>
              <a:t>értékkészletnek</a:t>
            </a:r>
            <a:r>
              <a:rPr lang="hu-HU" dirty="0" smtClean="0"/>
              <a:t>(R) nevezzük, melynek elemei a függvényértékek.</a:t>
            </a:r>
          </a:p>
          <a:p>
            <a:r>
              <a:rPr lang="hu-HU" dirty="0" smtClean="0"/>
              <a:t>Azokat a függvényeket, amelyek mindkét irányban egyértelműek, („megfordíthatók”) </a:t>
            </a:r>
            <a:r>
              <a:rPr lang="hu-HU" b="1" dirty="0" smtClean="0"/>
              <a:t>kölcsönösen egyértelmű függvényeknek nevezzük. </a:t>
            </a:r>
            <a:endParaRPr lang="hu-HU" dirty="0"/>
          </a:p>
        </p:txBody>
      </p:sp>
    </p:spTree>
  </p:cSld>
  <p:clrMapOvr>
    <a:masterClrMapping/>
  </p:clrMapOvr>
  <p:transition>
    <p:dissolv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a:xfrm>
            <a:off x="457200" y="274638"/>
            <a:ext cx="7972452" cy="1143000"/>
          </a:xfrm>
        </p:spPr>
        <p:txBody>
          <a:bodyPr/>
          <a:lstStyle/>
          <a:p>
            <a:r>
              <a:rPr lang="hu-HU" dirty="0" smtClean="0"/>
              <a:t>Példák függvényekre: előjelfüggvény</a:t>
            </a:r>
            <a:endParaRPr lang="hu-HU" dirty="0"/>
          </a:p>
        </p:txBody>
      </p:sp>
      <p:sp>
        <p:nvSpPr>
          <p:cNvPr id="3" name="Tartalom helye 2"/>
          <p:cNvSpPr>
            <a:spLocks noGrp="1"/>
          </p:cNvSpPr>
          <p:nvPr>
            <p:ph sz="quarter" idx="1"/>
          </p:nvPr>
        </p:nvSpPr>
        <p:spPr/>
        <p:txBody>
          <a:bodyPr/>
          <a:lstStyle/>
          <a:p>
            <a:r>
              <a:rPr lang="hu-HU" dirty="0" smtClean="0"/>
              <a:t>Azt a függvényt, amely a negatív valós számokhoz -1-et, a pozitív valós számokhoz +1-et, a 0-hoz 0-át rendel, előjelfüggvénynek nevezzük.</a:t>
            </a:r>
          </a:p>
          <a:p>
            <a:r>
              <a:rPr lang="hu-HU" dirty="0" smtClean="0"/>
              <a:t>Hozzárendelési utasítás: </a:t>
            </a:r>
          </a:p>
          <a:p>
            <a:endParaRPr lang="hu-HU" dirty="0" smtClean="0"/>
          </a:p>
          <a:p>
            <a:endParaRPr lang="hu-HU" dirty="0" smtClean="0"/>
          </a:p>
          <a:p>
            <a:r>
              <a:rPr lang="hu-HU" dirty="0" smtClean="0"/>
              <a:t>Grafikon:</a:t>
            </a:r>
          </a:p>
          <a:p>
            <a:endParaRPr lang="hu-HU" dirty="0"/>
          </a:p>
        </p:txBody>
      </p:sp>
      <p:graphicFrame>
        <p:nvGraphicFramePr>
          <p:cNvPr id="4" name="Objektum 3"/>
          <p:cNvGraphicFramePr>
            <a:graphicFrameLocks noChangeAspect="1"/>
          </p:cNvGraphicFramePr>
          <p:nvPr/>
        </p:nvGraphicFramePr>
        <p:xfrm>
          <a:off x="4643438" y="2857496"/>
          <a:ext cx="2808302" cy="1355732"/>
        </p:xfrm>
        <a:graphic>
          <a:graphicData uri="http://schemas.openxmlformats.org/presentationml/2006/ole">
            <p:oleObj spid="_x0000_s1026" name="Equation" r:id="rId3" imgW="1473120" imgH="711000" progId="Equation.3">
              <p:embed/>
            </p:oleObj>
          </a:graphicData>
        </a:graphic>
      </p:graphicFrame>
      <p:pic>
        <p:nvPicPr>
          <p:cNvPr id="1028" name="Picture 4"/>
          <p:cNvPicPr>
            <a:picLocks noChangeAspect="1" noChangeArrowheads="1"/>
          </p:cNvPicPr>
          <p:nvPr/>
        </p:nvPicPr>
        <p:blipFill>
          <a:blip r:embed="rId4"/>
          <a:srcRect/>
          <a:stretch>
            <a:fillRect/>
          </a:stretch>
        </p:blipFill>
        <p:spPr bwMode="auto">
          <a:xfrm>
            <a:off x="2428860" y="3967834"/>
            <a:ext cx="3086109" cy="2890166"/>
          </a:xfrm>
          <a:prstGeom prst="rect">
            <a:avLst/>
          </a:prstGeom>
          <a:noFill/>
          <a:ln w="9525">
            <a:noFill/>
            <a:miter lim="800000"/>
            <a:headEnd/>
            <a:tailEnd/>
          </a:ln>
          <a:effectLst/>
        </p:spPr>
      </p:pic>
      <p:cxnSp>
        <p:nvCxnSpPr>
          <p:cNvPr id="8" name="Egyenes összekötő 7"/>
          <p:cNvCxnSpPr/>
          <p:nvPr/>
        </p:nvCxnSpPr>
        <p:spPr>
          <a:xfrm>
            <a:off x="3929058" y="5143512"/>
            <a:ext cx="1214446" cy="1588"/>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10" name="Egyenes összekötő 9"/>
          <p:cNvCxnSpPr/>
          <p:nvPr/>
        </p:nvCxnSpPr>
        <p:spPr>
          <a:xfrm rot="10800000">
            <a:off x="2714612" y="5786454"/>
            <a:ext cx="1214446" cy="1588"/>
          </a:xfrm>
          <a:prstGeom prst="line">
            <a:avLst/>
          </a:prstGeom>
          <a:ln w="25400"/>
        </p:spPr>
        <p:style>
          <a:lnRef idx="1">
            <a:schemeClr val="accent1"/>
          </a:lnRef>
          <a:fillRef idx="0">
            <a:schemeClr val="accent1"/>
          </a:fillRef>
          <a:effectRef idx="0">
            <a:schemeClr val="accent1"/>
          </a:effectRef>
          <a:fontRef idx="minor">
            <a:schemeClr val="tx1"/>
          </a:fontRef>
        </p:style>
      </p:cxnSp>
      <p:sp>
        <p:nvSpPr>
          <p:cNvPr id="11" name="Ellipszis 10"/>
          <p:cNvSpPr/>
          <p:nvPr/>
        </p:nvSpPr>
        <p:spPr>
          <a:xfrm>
            <a:off x="3857620" y="5072074"/>
            <a:ext cx="142876" cy="142876"/>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hu-HU"/>
          </a:p>
        </p:txBody>
      </p:sp>
      <p:sp>
        <p:nvSpPr>
          <p:cNvPr id="12" name="Ellipszis 11"/>
          <p:cNvSpPr/>
          <p:nvPr/>
        </p:nvSpPr>
        <p:spPr>
          <a:xfrm>
            <a:off x="3857620" y="5429264"/>
            <a:ext cx="142876" cy="142876"/>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hu-HU"/>
          </a:p>
        </p:txBody>
      </p:sp>
      <p:sp>
        <p:nvSpPr>
          <p:cNvPr id="13" name="Ellipszis 12"/>
          <p:cNvSpPr/>
          <p:nvPr/>
        </p:nvSpPr>
        <p:spPr>
          <a:xfrm>
            <a:off x="3857620" y="5715016"/>
            <a:ext cx="142876" cy="142876"/>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hu-HU"/>
          </a:p>
        </p:txBody>
      </p:sp>
    </p:spTree>
  </p:cSld>
  <p:clrMapOvr>
    <a:masterClrMapping/>
  </p:clrMapOvr>
  <p:transition>
    <p:dissolve/>
  </p:transition>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Loggia">
  <a:themeElements>
    <a:clrScheme name="Loggia">
      <a:dk1>
        <a:sysClr val="windowText" lastClr="000000"/>
      </a:dk1>
      <a:lt1>
        <a:sysClr val="window" lastClr="FFFFFF"/>
      </a:lt1>
      <a:dk2>
        <a:srgbClr val="575F6D"/>
      </a:dk2>
      <a:lt2>
        <a:srgbClr val="FFF39D"/>
      </a:lt2>
      <a:accent1>
        <a:srgbClr val="FE8637"/>
      </a:accent1>
      <a:accent2>
        <a:srgbClr val="7598D9"/>
      </a:accent2>
      <a:accent3>
        <a:srgbClr val="B32C16"/>
      </a:accent3>
      <a:accent4>
        <a:srgbClr val="F5CD2D"/>
      </a:accent4>
      <a:accent5>
        <a:srgbClr val="AEBAD5"/>
      </a:accent5>
      <a:accent6>
        <a:srgbClr val="777C84"/>
      </a:accent6>
      <a:hlink>
        <a:srgbClr val="D2611C"/>
      </a:hlink>
      <a:folHlink>
        <a:srgbClr val="3B435B"/>
      </a:folHlink>
    </a:clrScheme>
    <a:fontScheme name="Loggia">
      <a:majorFont>
        <a:latin typeface="Century Schoolbook"/>
        <a:ea typeface=""/>
        <a:cs typeface=""/>
        <a:font script="Jpan" typeface="ＭＳ Ｐ明朝"/>
        <a:font script="Hang" typeface="휴먼매직체"/>
        <a:font script="Hans" typeface="华文楷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entury Schoolbook"/>
        <a:ea typeface=""/>
        <a:cs typeface=""/>
        <a:font script="Jpan" typeface="ＭＳ Ｐ明朝"/>
        <a:font script="Hang" typeface="휴먼매직체"/>
        <a:font script="Hans" typeface="宋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Loggia">
      <a:fillStyleLst>
        <a:solidFill>
          <a:schemeClr val="phClr"/>
        </a:solidFill>
        <a:gradFill rotWithShape="1">
          <a:gsLst>
            <a:gs pos="0">
              <a:schemeClr val="phClr">
                <a:tint val="35000"/>
                <a:satMod val="260000"/>
              </a:schemeClr>
            </a:gs>
            <a:gs pos="30000">
              <a:schemeClr val="phClr">
                <a:tint val="38000"/>
                <a:satMod val="260000"/>
              </a:schemeClr>
            </a:gs>
            <a:gs pos="75000">
              <a:schemeClr val="phClr">
                <a:tint val="55000"/>
                <a:satMod val="255000"/>
              </a:schemeClr>
            </a:gs>
            <a:gs pos="100000">
              <a:schemeClr val="phClr">
                <a:tint val="70000"/>
                <a:satMod val="255000"/>
              </a:schemeClr>
            </a:gs>
          </a:gsLst>
          <a:path path="circle">
            <a:fillToRect l="5000" t="100000" r="120000" b="10000"/>
          </a:path>
        </a:gradFill>
        <a:gradFill rotWithShape="1">
          <a:gsLst>
            <a:gs pos="0">
              <a:schemeClr val="phClr">
                <a:shade val="63000"/>
                <a:satMod val="165000"/>
              </a:schemeClr>
            </a:gs>
            <a:gs pos="30000">
              <a:schemeClr val="phClr">
                <a:shade val="58000"/>
                <a:satMod val="165000"/>
              </a:schemeClr>
            </a:gs>
            <a:gs pos="75000">
              <a:schemeClr val="phClr">
                <a:shade val="30000"/>
                <a:satMod val="175000"/>
              </a:schemeClr>
            </a:gs>
            <a:gs pos="100000">
              <a:schemeClr val="phClr">
                <a:shade val="15000"/>
                <a:satMod val="175000"/>
              </a:schemeClr>
            </a:gs>
          </a:gsLst>
          <a:path path="circle">
            <a:fillToRect l="5000" t="100000" r="120000" b="10000"/>
          </a:path>
        </a:gradFill>
      </a:fillStyleLst>
      <a:lnStyleLst>
        <a:ln w="12700" cap="flat" cmpd="sng" algn="ctr">
          <a:solidFill>
            <a:schemeClr val="phClr">
              <a:shade val="70000"/>
              <a:satMod val="150000"/>
            </a:schemeClr>
          </a:solidFill>
          <a:prstDash val="solid"/>
        </a:ln>
        <a:ln w="25400" cap="flat" cmpd="sng" algn="ctr">
          <a:solidFill>
            <a:schemeClr val="phClr"/>
          </a:solidFill>
          <a:prstDash val="solid"/>
        </a:ln>
        <a:ln w="34925" cap="flat" cmpd="sng" algn="ctr">
          <a:solidFill>
            <a:schemeClr val="phClr"/>
          </a:solidFill>
          <a:prstDash val="solid"/>
        </a:ln>
      </a:lnStyleLst>
      <a:effectStyleLst>
        <a:effectStyle>
          <a:effectLst>
            <a:outerShdw blurRad="50800" dist="25000" dir="5400000" rotWithShape="0">
              <a:srgbClr val="000000">
                <a:alpha val="40000"/>
              </a:srgbClr>
            </a:outerShdw>
          </a:effectLst>
        </a:effectStyle>
        <a:effectStyle>
          <a:effectLst>
            <a:outerShdw blurRad="50800" dist="20000" dir="5400000" rotWithShape="0">
              <a:srgbClr val="000000">
                <a:alpha val="42000"/>
              </a:srgbClr>
            </a:outerShdw>
          </a:effectLst>
        </a:effectStyle>
        <a:effectStyle>
          <a:effectLst>
            <a:outerShdw blurRad="50800" dist="20000" dir="5400000" rotWithShape="0">
              <a:srgbClr val="000000">
                <a:alpha val="42000"/>
              </a:srgbClr>
            </a:outerShdw>
          </a:effectLst>
          <a:scene3d>
            <a:camera prst="orthographicFront">
              <a:rot lat="0" lon="0" rev="0"/>
            </a:camera>
            <a:lightRig rig="balanced" dir="t">
              <a:rot lat="0" lon="0" rev="0"/>
            </a:lightRig>
          </a:scene3d>
          <a:sp3d>
            <a:bevelT w="47625" h="69850"/>
            <a:contourClr>
              <a:schemeClr val="lt1"/>
            </a:contourClr>
          </a:sp3d>
        </a:effectStyle>
      </a:effectStyleLst>
      <a:bgFillStyleLst>
        <a:solidFill>
          <a:schemeClr val="phClr"/>
        </a:solidFill>
        <a:gradFill rotWithShape="1">
          <a:gsLst>
            <a:gs pos="0">
              <a:schemeClr val="phClr">
                <a:shade val="58000"/>
                <a:satMod val="125000"/>
              </a:schemeClr>
            </a:gs>
            <a:gs pos="40000">
              <a:schemeClr val="phClr">
                <a:tint val="90000"/>
                <a:shade val="90000"/>
                <a:satMod val="120000"/>
              </a:schemeClr>
            </a:gs>
            <a:gs pos="100000">
              <a:schemeClr val="phClr">
                <a:tint val="50000"/>
              </a:schemeClr>
            </a:gs>
          </a:gsLst>
          <a:lin ang="16200000" scaled="1"/>
        </a:gradFill>
        <a:blipFill>
          <a:blip xmlns:r="http://schemas.openxmlformats.org/officeDocument/2006/relationships" r:embed="rId1">
            <a:duotone>
              <a:schemeClr val="phClr">
                <a:shade val="80000"/>
              </a:schemeClr>
              <a:schemeClr val="phClr">
                <a:tint val="91000"/>
              </a:schemeClr>
            </a:duotone>
          </a:blip>
          <a:tile tx="0" ty="0" sx="40000" sy="50000" flip="y"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Oriel</Template>
  <TotalTime>193</TotalTime>
  <Words>631</Words>
  <PresentationFormat>Diavetítés a képernyőre (4:3 oldalarány)</PresentationFormat>
  <Paragraphs>78</Paragraphs>
  <Slides>30</Slides>
  <Notes>0</Notes>
  <HiddenSlides>0</HiddenSlides>
  <MMClips>0</MMClips>
  <ScaleCrop>false</ScaleCrop>
  <HeadingPairs>
    <vt:vector size="6" baseType="variant">
      <vt:variant>
        <vt:lpstr>Téma</vt:lpstr>
      </vt:variant>
      <vt:variant>
        <vt:i4>1</vt:i4>
      </vt:variant>
      <vt:variant>
        <vt:lpstr>Beágyazott OLE kiszolgálók</vt:lpstr>
      </vt:variant>
      <vt:variant>
        <vt:i4>1</vt:i4>
      </vt:variant>
      <vt:variant>
        <vt:lpstr>Diacímek</vt:lpstr>
      </vt:variant>
      <vt:variant>
        <vt:i4>30</vt:i4>
      </vt:variant>
    </vt:vector>
  </HeadingPairs>
  <TitlesOfParts>
    <vt:vector size="32" baseType="lpstr">
      <vt:lpstr>Loggia</vt:lpstr>
      <vt:lpstr>Equation</vt:lpstr>
      <vt:lpstr>Függvények, függvénytulajdonságok</vt:lpstr>
      <vt:lpstr>Válaszd ki a következő Venn-diagramokkal megadott hozzárendelések közül az egyértelműeket! Mi lehet a hozzárendelési utasítás?  Rajzold be a hiányzó nyilakat!</vt:lpstr>
      <vt:lpstr>Válaszd ki a következő Venn-diagramokkal megadott hozzárendelések közül az egyértelműeket! Mi lehet a hozzárendelési utasítás?  Rajzold be a hiányzó nyilakat!</vt:lpstr>
      <vt:lpstr>Válaszd ki a következő Venn-diagramokkal megadott hozzárendelések közül az egyértelműeket! Mi lehet a hozzárendelési utasítás?  Rajzold be a hiányzó nyilakat!</vt:lpstr>
      <vt:lpstr>Válaszd ki a következő Venn-diagramokkal megadott hozzárendelések közül az egyértelműeket! Mi lehet a hozzárendelési utasítás?  Rajzold be a hiányzó nyilakat!</vt:lpstr>
      <vt:lpstr>Válaszd ki a következő Venn-diagramokkal megadott hozzárendelések közül az egyértelműeket! Mi lehet a hozzárendelési utasítás?  Rajzold be a hiányzó nyilakat!</vt:lpstr>
      <vt:lpstr>A függvény fogalma, megadása</vt:lpstr>
      <vt:lpstr>8. dia</vt:lpstr>
      <vt:lpstr>Példák függvényekre: előjelfüggvény</vt:lpstr>
      <vt:lpstr>Feladatok:</vt:lpstr>
      <vt:lpstr>Függvénytulajdonságok </vt:lpstr>
      <vt:lpstr>Feri: Biciklivel járok iskolába. Mindig azonos tempóban szoktam menni. Ma, amikor útközben ránéztem az órámra, úgy láttam, hogy nem fogok beérni, ezért gyorsabban hajtottam a kerékpárt. Béla: Gyalog járok az iskolába. Már jó darabot megtettem, amikor eszembe jutott, hogy nem hoztam el Ferinek az ígért könyvet. Visszafordultam érte, és ezek után persze futnom kellett, hogy ne késsek el. Jóska: Én minden nap robogóval járok, de ma nagyon megjártam. Már félúton voltam, amikor elfogyott a benzin. Elég sokáig kellett várnom, amíg végre egy autóstól kaptam annyi benzint, hogy be tudjak jönni az iskolába.</vt:lpstr>
      <vt:lpstr>Feladatok: tankönyv 308. oldal 12.</vt:lpstr>
      <vt:lpstr>A függvény tulajdonságai: zérushely </vt:lpstr>
      <vt:lpstr>A függvény tulajdonságai: monotonitás</vt:lpstr>
      <vt:lpstr>Példa (tk. 313. oldal 8. mintapélda)</vt:lpstr>
      <vt:lpstr>Csoportalakítás (véletlenszerű)</vt:lpstr>
      <vt:lpstr>Feladatok (csoport munka)</vt:lpstr>
      <vt:lpstr>Feladat: Tankönyv 315. oldal 20.</vt:lpstr>
      <vt:lpstr>Házi feladat</vt:lpstr>
      <vt:lpstr>A függvény tulajdonságai: szélsőérték</vt:lpstr>
      <vt:lpstr>22. dia</vt:lpstr>
      <vt:lpstr>Függvény tulajdonságai:</vt:lpstr>
      <vt:lpstr>Csoportalakítás (véletlenszerű)</vt:lpstr>
      <vt:lpstr>Csoportmunka</vt:lpstr>
      <vt:lpstr>21. feladat</vt:lpstr>
      <vt:lpstr>22. feladat</vt:lpstr>
      <vt:lpstr>24. feladat</vt:lpstr>
      <vt:lpstr>25. feladat</vt:lpstr>
      <vt:lpstr>Házi feladat</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Függvények, függvénytulajdonságok</dc:title>
  <cp:lastModifiedBy>a</cp:lastModifiedBy>
  <cp:revision>21</cp:revision>
  <dcterms:modified xsi:type="dcterms:W3CDTF">2010-03-18T10:00:33Z</dcterms:modified>
</cp:coreProperties>
</file>